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74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1F386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1F386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96659" y="1444244"/>
            <a:ext cx="5313045" cy="4333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1F386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2671" y="208915"/>
            <a:ext cx="2590165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1F386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5" Type="http://schemas.openxmlformats.org/officeDocument/2006/relationships/image" Target="../media/image8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96518" y="1535684"/>
            <a:ext cx="6623684" cy="39897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2400" b="1" u="heavy" spc="-5" dirty="0">
                <a:solidFill>
                  <a:srgbClr val="271A54"/>
                </a:solidFill>
                <a:uFill>
                  <a:solidFill>
                    <a:srgbClr val="271A54"/>
                  </a:solidFill>
                </a:uFill>
                <a:latin typeface="Arial"/>
                <a:cs typeface="Arial"/>
              </a:rPr>
              <a:t>Bahan</a:t>
            </a:r>
            <a:r>
              <a:rPr sz="2400" b="1" u="heavy" spc="-30" dirty="0">
                <a:solidFill>
                  <a:srgbClr val="271A54"/>
                </a:solidFill>
                <a:uFill>
                  <a:solidFill>
                    <a:srgbClr val="271A54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solidFill>
                  <a:srgbClr val="271A54"/>
                </a:solidFill>
                <a:uFill>
                  <a:solidFill>
                    <a:srgbClr val="271A54"/>
                  </a:solidFill>
                </a:uFill>
                <a:latin typeface="Arial"/>
                <a:cs typeface="Arial"/>
              </a:rPr>
              <a:t>Rapat</a:t>
            </a:r>
            <a:endParaRPr sz="2400" dirty="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</a:pPr>
            <a:r>
              <a:rPr sz="2000" b="1" i="1" dirty="0">
                <a:solidFill>
                  <a:srgbClr val="271A54"/>
                </a:solidFill>
                <a:latin typeface="Arial"/>
                <a:cs typeface="Arial"/>
              </a:rPr>
              <a:t>Meeting</a:t>
            </a:r>
            <a:r>
              <a:rPr sz="2000" b="1" i="1" spc="-45" dirty="0">
                <a:solidFill>
                  <a:srgbClr val="271A54"/>
                </a:solidFill>
                <a:latin typeface="Arial"/>
                <a:cs typeface="Arial"/>
              </a:rPr>
              <a:t> </a:t>
            </a:r>
            <a:r>
              <a:rPr sz="2000" b="1" i="1" spc="-5" dirty="0">
                <a:solidFill>
                  <a:srgbClr val="271A54"/>
                </a:solidFill>
                <a:latin typeface="Arial"/>
                <a:cs typeface="Arial"/>
              </a:rPr>
              <a:t>Material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 dirty="0">
              <a:latin typeface="Arial"/>
              <a:cs typeface="Arial"/>
            </a:endParaRPr>
          </a:p>
          <a:p>
            <a:pPr marL="50800" marR="17780">
              <a:lnSpc>
                <a:spcPct val="100000"/>
              </a:lnSpc>
            </a:pPr>
            <a:r>
              <a:rPr sz="2400" b="1" spc="-5" dirty="0">
                <a:solidFill>
                  <a:srgbClr val="271A54"/>
                </a:solidFill>
                <a:latin typeface="Arial"/>
                <a:cs typeface="Arial"/>
              </a:rPr>
              <a:t>Rapat</a:t>
            </a:r>
            <a:r>
              <a:rPr sz="2400" b="1" dirty="0">
                <a:solidFill>
                  <a:srgbClr val="271A54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271A54"/>
                </a:solidFill>
                <a:latin typeface="Arial"/>
                <a:cs typeface="Arial"/>
              </a:rPr>
              <a:t>Umum</a:t>
            </a:r>
            <a:r>
              <a:rPr sz="2400" b="1" spc="15" dirty="0">
                <a:solidFill>
                  <a:srgbClr val="271A54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271A54"/>
                </a:solidFill>
                <a:latin typeface="Arial"/>
                <a:cs typeface="Arial"/>
              </a:rPr>
              <a:t>Pemegang</a:t>
            </a:r>
            <a:r>
              <a:rPr sz="2400" b="1" dirty="0">
                <a:solidFill>
                  <a:srgbClr val="271A54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271A54"/>
                </a:solidFill>
                <a:latin typeface="Arial"/>
                <a:cs typeface="Arial"/>
              </a:rPr>
              <a:t>Saham</a:t>
            </a:r>
            <a:r>
              <a:rPr sz="2400" b="1" dirty="0">
                <a:solidFill>
                  <a:srgbClr val="271A54"/>
                </a:solidFill>
                <a:latin typeface="Arial"/>
                <a:cs typeface="Arial"/>
              </a:rPr>
              <a:t> </a:t>
            </a:r>
            <a:r>
              <a:rPr sz="2400" b="1" spc="-30" dirty="0">
                <a:solidFill>
                  <a:srgbClr val="271A54"/>
                </a:solidFill>
                <a:latin typeface="Arial"/>
                <a:cs typeface="Arial"/>
              </a:rPr>
              <a:t>Tahunan</a:t>
            </a:r>
            <a:r>
              <a:rPr sz="2400" b="1" spc="-15" dirty="0">
                <a:solidFill>
                  <a:srgbClr val="271A54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271A54"/>
                </a:solidFill>
                <a:latin typeface="Arial"/>
                <a:cs typeface="Arial"/>
              </a:rPr>
              <a:t>dan </a:t>
            </a:r>
            <a:r>
              <a:rPr sz="2400" b="1" spc="-650" dirty="0">
                <a:solidFill>
                  <a:srgbClr val="271A54"/>
                </a:solidFill>
                <a:latin typeface="Arial"/>
                <a:cs typeface="Arial"/>
              </a:rPr>
              <a:t> </a:t>
            </a:r>
            <a:r>
              <a:rPr sz="2400" b="1" u="heavy" spc="-5" dirty="0">
                <a:solidFill>
                  <a:srgbClr val="271A54"/>
                </a:solidFill>
                <a:uFill>
                  <a:solidFill>
                    <a:srgbClr val="271A54"/>
                  </a:solidFill>
                </a:uFill>
                <a:latin typeface="Arial"/>
                <a:cs typeface="Arial"/>
              </a:rPr>
              <a:t>Rapat</a:t>
            </a:r>
            <a:r>
              <a:rPr sz="2400" b="1" u="heavy" spc="5" dirty="0">
                <a:solidFill>
                  <a:srgbClr val="271A54"/>
                </a:solidFill>
                <a:uFill>
                  <a:solidFill>
                    <a:srgbClr val="271A54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solidFill>
                  <a:srgbClr val="271A54"/>
                </a:solidFill>
                <a:uFill>
                  <a:solidFill>
                    <a:srgbClr val="271A54"/>
                  </a:solidFill>
                </a:uFill>
                <a:latin typeface="Arial"/>
                <a:cs typeface="Arial"/>
              </a:rPr>
              <a:t>Umum</a:t>
            </a:r>
            <a:r>
              <a:rPr sz="2400" b="1" u="heavy" spc="15" dirty="0">
                <a:solidFill>
                  <a:srgbClr val="271A54"/>
                </a:solidFill>
                <a:uFill>
                  <a:solidFill>
                    <a:srgbClr val="271A54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solidFill>
                  <a:srgbClr val="271A54"/>
                </a:solidFill>
                <a:uFill>
                  <a:solidFill>
                    <a:srgbClr val="271A54"/>
                  </a:solidFill>
                </a:uFill>
                <a:latin typeface="Arial"/>
                <a:cs typeface="Arial"/>
              </a:rPr>
              <a:t>Pemegang</a:t>
            </a:r>
            <a:r>
              <a:rPr sz="2400" b="1" u="heavy" dirty="0">
                <a:solidFill>
                  <a:srgbClr val="271A54"/>
                </a:solidFill>
                <a:uFill>
                  <a:solidFill>
                    <a:srgbClr val="271A54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solidFill>
                  <a:srgbClr val="271A54"/>
                </a:solidFill>
                <a:uFill>
                  <a:solidFill>
                    <a:srgbClr val="271A54"/>
                  </a:solidFill>
                </a:uFill>
                <a:latin typeface="Arial"/>
                <a:cs typeface="Arial"/>
              </a:rPr>
              <a:t>Saham</a:t>
            </a:r>
            <a:r>
              <a:rPr sz="2400" b="1" u="heavy" spc="5" dirty="0">
                <a:solidFill>
                  <a:srgbClr val="271A54"/>
                </a:solidFill>
                <a:uFill>
                  <a:solidFill>
                    <a:srgbClr val="271A54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solidFill>
                  <a:srgbClr val="271A54"/>
                </a:solidFill>
                <a:uFill>
                  <a:solidFill>
                    <a:srgbClr val="271A54"/>
                  </a:solidFill>
                </a:uFill>
                <a:latin typeface="Arial"/>
                <a:cs typeface="Arial"/>
              </a:rPr>
              <a:t>Luar Biasa </a:t>
            </a:r>
            <a:r>
              <a:rPr sz="2400" b="1" dirty="0">
                <a:solidFill>
                  <a:srgbClr val="271A54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271A54"/>
                </a:solidFill>
                <a:latin typeface="Arial"/>
                <a:cs typeface="Arial"/>
              </a:rPr>
              <a:t>Annual General Meeting </a:t>
            </a:r>
            <a:r>
              <a:rPr sz="2000" b="1" i="1" spc="-5" dirty="0">
                <a:solidFill>
                  <a:srgbClr val="271A54"/>
                </a:solidFill>
                <a:latin typeface="Arial"/>
                <a:cs typeface="Arial"/>
              </a:rPr>
              <a:t>of </a:t>
            </a:r>
            <a:r>
              <a:rPr sz="2000" b="1" i="1" dirty="0">
                <a:solidFill>
                  <a:srgbClr val="271A54"/>
                </a:solidFill>
                <a:latin typeface="Arial"/>
                <a:cs typeface="Arial"/>
              </a:rPr>
              <a:t>Shareholders and </a:t>
            </a:r>
            <a:r>
              <a:rPr sz="2000" b="1" i="1" spc="5" dirty="0">
                <a:solidFill>
                  <a:srgbClr val="271A54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271A54"/>
                </a:solidFill>
                <a:latin typeface="Arial"/>
                <a:cs typeface="Arial"/>
              </a:rPr>
              <a:t>Extraordinary</a:t>
            </a:r>
            <a:r>
              <a:rPr sz="2000" b="1" i="1" spc="-40" dirty="0">
                <a:solidFill>
                  <a:srgbClr val="271A54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271A54"/>
                </a:solidFill>
                <a:latin typeface="Arial"/>
                <a:cs typeface="Arial"/>
              </a:rPr>
              <a:t>General</a:t>
            </a:r>
            <a:r>
              <a:rPr sz="2000" b="1" i="1" spc="-35" dirty="0">
                <a:solidFill>
                  <a:srgbClr val="271A54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271A54"/>
                </a:solidFill>
                <a:latin typeface="Arial"/>
                <a:cs typeface="Arial"/>
              </a:rPr>
              <a:t>Meeting</a:t>
            </a:r>
            <a:r>
              <a:rPr sz="2000" b="1" i="1" spc="-25" dirty="0">
                <a:solidFill>
                  <a:srgbClr val="271A54"/>
                </a:solidFill>
                <a:latin typeface="Arial"/>
                <a:cs typeface="Arial"/>
              </a:rPr>
              <a:t> </a:t>
            </a:r>
            <a:r>
              <a:rPr sz="2000" b="1" i="1" spc="-5" dirty="0">
                <a:solidFill>
                  <a:srgbClr val="271A54"/>
                </a:solidFill>
                <a:latin typeface="Arial"/>
                <a:cs typeface="Arial"/>
              </a:rPr>
              <a:t>of</a:t>
            </a:r>
            <a:r>
              <a:rPr sz="2000" b="1" i="1" spc="-15" dirty="0">
                <a:solidFill>
                  <a:srgbClr val="271A54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271A54"/>
                </a:solidFill>
                <a:latin typeface="Arial"/>
                <a:cs typeface="Arial"/>
              </a:rPr>
              <a:t>Shareholders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50" dirty="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2800" b="1" spc="-5" dirty="0">
                <a:solidFill>
                  <a:srgbClr val="271A54"/>
                </a:solidFill>
                <a:latin typeface="Arial"/>
                <a:cs typeface="Arial"/>
              </a:rPr>
              <a:t>PT</a:t>
            </a:r>
            <a:r>
              <a:rPr sz="2800" b="1" spc="-10" dirty="0">
                <a:solidFill>
                  <a:srgbClr val="271A54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271A54"/>
                </a:solidFill>
                <a:latin typeface="Arial"/>
                <a:cs typeface="Arial"/>
              </a:rPr>
              <a:t>Mitrabahtera</a:t>
            </a:r>
            <a:r>
              <a:rPr sz="2800" b="1" spc="45" dirty="0">
                <a:solidFill>
                  <a:srgbClr val="271A54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271A54"/>
                </a:solidFill>
                <a:latin typeface="Arial"/>
                <a:cs typeface="Arial"/>
              </a:rPr>
              <a:t>Segara</a:t>
            </a:r>
            <a:r>
              <a:rPr sz="2800" b="1" spc="25" dirty="0">
                <a:solidFill>
                  <a:srgbClr val="271A54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271A54"/>
                </a:solidFill>
                <a:latin typeface="Arial"/>
                <a:cs typeface="Arial"/>
              </a:rPr>
              <a:t>Sejati Tbk.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150" dirty="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</a:pPr>
            <a:r>
              <a:rPr sz="2000" b="1" dirty="0">
                <a:solidFill>
                  <a:srgbClr val="271A54"/>
                </a:solidFill>
                <a:latin typeface="Arial"/>
                <a:cs typeface="Arial"/>
              </a:rPr>
              <a:t>16</a:t>
            </a:r>
            <a:r>
              <a:rPr sz="2000" b="1" spc="-25" dirty="0">
                <a:solidFill>
                  <a:srgbClr val="271A5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271A54"/>
                </a:solidFill>
                <a:latin typeface="Arial"/>
                <a:cs typeface="Arial"/>
              </a:rPr>
              <a:t>Juni</a:t>
            </a:r>
            <a:r>
              <a:rPr sz="2000" b="1" spc="-20" dirty="0">
                <a:solidFill>
                  <a:srgbClr val="271A5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271A54"/>
                </a:solidFill>
                <a:latin typeface="Arial"/>
                <a:cs typeface="Arial"/>
              </a:rPr>
              <a:t>2022</a:t>
            </a:r>
            <a:r>
              <a:rPr sz="2000" b="1" spc="-30" dirty="0">
                <a:solidFill>
                  <a:srgbClr val="271A5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271A54"/>
                </a:solidFill>
                <a:latin typeface="Arial"/>
                <a:cs typeface="Arial"/>
              </a:rPr>
              <a:t>/</a:t>
            </a:r>
            <a:r>
              <a:rPr sz="2000" b="1" spc="-10" dirty="0">
                <a:solidFill>
                  <a:srgbClr val="271A5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271A54"/>
                </a:solidFill>
                <a:latin typeface="Arial"/>
                <a:cs typeface="Arial"/>
              </a:rPr>
              <a:t>June</a:t>
            </a:r>
            <a:r>
              <a:rPr sz="2000" b="1" spc="-15" dirty="0">
                <a:solidFill>
                  <a:srgbClr val="271A54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solidFill>
                  <a:srgbClr val="271A54"/>
                </a:solidFill>
                <a:latin typeface="Arial"/>
                <a:cs typeface="Arial"/>
              </a:rPr>
              <a:t>16</a:t>
            </a:r>
            <a:r>
              <a:rPr sz="1950" b="1" spc="7" baseline="25641" dirty="0">
                <a:solidFill>
                  <a:srgbClr val="271A54"/>
                </a:solidFill>
                <a:latin typeface="Arial"/>
                <a:cs typeface="Arial"/>
              </a:rPr>
              <a:t>th</a:t>
            </a:r>
            <a:r>
              <a:rPr sz="2000" b="1" spc="5" dirty="0">
                <a:solidFill>
                  <a:srgbClr val="271A54"/>
                </a:solidFill>
                <a:latin typeface="Arial"/>
                <a:cs typeface="Arial"/>
              </a:rPr>
              <a:t>,</a:t>
            </a:r>
            <a:r>
              <a:rPr sz="2000" b="1" spc="-30" dirty="0">
                <a:solidFill>
                  <a:srgbClr val="271A5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271A54"/>
                </a:solidFill>
                <a:latin typeface="Arial"/>
                <a:cs typeface="Arial"/>
              </a:rPr>
              <a:t>2022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1999" cy="6857997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3860" y="1283207"/>
              <a:ext cx="5801867" cy="387248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50519" y="1226819"/>
              <a:ext cx="5716523" cy="385724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63295" y="1322832"/>
              <a:ext cx="5687568" cy="3759708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555345" y="1312291"/>
            <a:ext cx="5271135" cy="836294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R="5080">
              <a:lnSpc>
                <a:spcPct val="90000"/>
              </a:lnSpc>
              <a:spcBef>
                <a:spcPts val="320"/>
              </a:spcBef>
            </a:pP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Rapat</a:t>
            </a:r>
            <a:r>
              <a:rPr sz="19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Umum</a:t>
            </a:r>
            <a:r>
              <a:rPr sz="19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Pemegang</a:t>
            </a:r>
            <a:r>
              <a:rPr sz="19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Saham</a:t>
            </a:r>
            <a:r>
              <a:rPr sz="19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25" dirty="0">
                <a:solidFill>
                  <a:srgbClr val="FFFFFF"/>
                </a:solidFill>
                <a:latin typeface="Calibri"/>
                <a:cs typeface="Calibri"/>
              </a:rPr>
              <a:t>Tahunan</a:t>
            </a:r>
            <a:r>
              <a:rPr sz="19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(“</a:t>
            </a:r>
            <a:r>
              <a:rPr sz="1900" b="1" spc="-5" dirty="0">
                <a:solidFill>
                  <a:srgbClr val="FFFFFF"/>
                </a:solidFill>
                <a:latin typeface="Calibri"/>
                <a:cs typeface="Calibri"/>
              </a:rPr>
              <a:t>Rapat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”)</a:t>
            </a:r>
            <a:r>
              <a:rPr sz="19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PT </a:t>
            </a:r>
            <a:r>
              <a:rPr sz="1900" spc="-4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Mitrabahtera</a:t>
            </a:r>
            <a:r>
              <a:rPr sz="19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Segara</a:t>
            </a:r>
            <a:r>
              <a:rPr sz="19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Sejati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Tbk.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 (“</a:t>
            </a:r>
            <a:r>
              <a:rPr sz="1900" b="1" spc="-10" dirty="0">
                <a:solidFill>
                  <a:srgbClr val="FFFFFF"/>
                </a:solidFill>
                <a:latin typeface="Calibri"/>
                <a:cs typeface="Calibri"/>
              </a:rPr>
              <a:t>Perseroan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”)</a:t>
            </a:r>
            <a:r>
              <a:rPr sz="19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akan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diselenggarakan</a:t>
            </a:r>
            <a:r>
              <a:rPr sz="19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pada: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5345" y="2510942"/>
            <a:ext cx="1243330" cy="1189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34000"/>
              </a:lnSpc>
              <a:spcBef>
                <a:spcPts val="95"/>
              </a:spcBef>
            </a:pP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Har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/</a:t>
            </a:r>
            <a:r>
              <a:rPr sz="1900" spc="-15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sz="1900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900" spc="-50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al 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Pukul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35" dirty="0">
                <a:solidFill>
                  <a:srgbClr val="FFFFFF"/>
                </a:solidFill>
                <a:latin typeface="Calibri"/>
                <a:cs typeface="Calibri"/>
              </a:rPr>
              <a:t>Tempat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84425" y="2510942"/>
            <a:ext cx="2966085" cy="235204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869"/>
              </a:spcBef>
            </a:pP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r>
              <a:rPr sz="1900" spc="40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Kamis,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16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Juni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2022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70"/>
              </a:spcBef>
            </a:pP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r>
              <a:rPr sz="1900" spc="4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10:00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WIB –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10:45</a:t>
            </a:r>
            <a:r>
              <a:rPr sz="19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WIB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80"/>
              </a:spcBef>
            </a:pP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r>
              <a:rPr sz="1900" spc="4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Graha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Irama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Lt.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endParaRPr sz="1900">
              <a:latin typeface="Calibri"/>
              <a:cs typeface="Calibri"/>
            </a:endParaRPr>
          </a:p>
          <a:p>
            <a:pPr marL="161290">
              <a:lnSpc>
                <a:spcPct val="100000"/>
              </a:lnSpc>
              <a:spcBef>
                <a:spcPts val="770"/>
              </a:spcBef>
            </a:pP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Jl.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H.R.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Rasuna</a:t>
            </a:r>
            <a:r>
              <a:rPr sz="19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Said</a:t>
            </a:r>
            <a:r>
              <a:rPr sz="19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Blok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X-5,</a:t>
            </a:r>
            <a:endParaRPr sz="1900">
              <a:latin typeface="Calibri"/>
              <a:cs typeface="Calibri"/>
            </a:endParaRPr>
          </a:p>
          <a:p>
            <a:pPr marL="158115">
              <a:lnSpc>
                <a:spcPct val="100000"/>
              </a:lnSpc>
              <a:spcBef>
                <a:spcPts val="765"/>
              </a:spcBef>
            </a:pPr>
            <a:r>
              <a:rPr sz="1900" spc="-30" dirty="0">
                <a:solidFill>
                  <a:srgbClr val="FFFFFF"/>
                </a:solidFill>
                <a:latin typeface="Calibri"/>
                <a:cs typeface="Calibri"/>
              </a:rPr>
              <a:t>Kav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 1-2,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Kuningan</a:t>
            </a:r>
            <a:endParaRPr sz="1900">
              <a:latin typeface="Calibri"/>
              <a:cs typeface="Calibri"/>
            </a:endParaRPr>
          </a:p>
          <a:p>
            <a:pPr marL="158115">
              <a:lnSpc>
                <a:spcPct val="100000"/>
              </a:lnSpc>
              <a:spcBef>
                <a:spcPts val="785"/>
              </a:spcBef>
            </a:pP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Jakarta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Selatan</a:t>
            </a:r>
            <a:r>
              <a:rPr sz="19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12950.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234684" y="1271016"/>
            <a:ext cx="5575300" cy="3162300"/>
          </a:xfrm>
          <a:custGeom>
            <a:avLst/>
            <a:gdLst/>
            <a:ahLst/>
            <a:cxnLst/>
            <a:rect l="l" t="t" r="r" b="b"/>
            <a:pathLst>
              <a:path w="5575300" h="3162300">
                <a:moveTo>
                  <a:pt x="0" y="3162299"/>
                </a:moveTo>
                <a:lnTo>
                  <a:pt x="5574792" y="3162299"/>
                </a:lnTo>
                <a:lnTo>
                  <a:pt x="5574792" y="0"/>
                </a:lnTo>
                <a:lnTo>
                  <a:pt x="0" y="0"/>
                </a:lnTo>
                <a:lnTo>
                  <a:pt x="0" y="3162299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327394" y="2591816"/>
            <a:ext cx="925194" cy="894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95"/>
              </a:spcBef>
            </a:pPr>
            <a:r>
              <a:rPr sz="1900" i="1" spc="-10" dirty="0">
                <a:latin typeface="Calibri"/>
                <a:cs typeface="Calibri"/>
              </a:rPr>
              <a:t>Da</a:t>
            </a:r>
            <a:r>
              <a:rPr sz="1900" i="1" dirty="0">
                <a:latin typeface="Calibri"/>
                <a:cs typeface="Calibri"/>
              </a:rPr>
              <a:t>y</a:t>
            </a:r>
            <a:r>
              <a:rPr sz="1900" i="1" spc="-10" dirty="0">
                <a:latin typeface="Calibri"/>
                <a:cs typeface="Calibri"/>
              </a:rPr>
              <a:t>/da</a:t>
            </a:r>
            <a:r>
              <a:rPr sz="1900" i="1" spc="-35" dirty="0">
                <a:latin typeface="Calibri"/>
                <a:cs typeface="Calibri"/>
              </a:rPr>
              <a:t>t</a:t>
            </a:r>
            <a:r>
              <a:rPr sz="1900" i="1" spc="-5" dirty="0">
                <a:latin typeface="Calibri"/>
                <a:cs typeface="Calibri"/>
              </a:rPr>
              <a:t>e  </a:t>
            </a:r>
            <a:r>
              <a:rPr sz="1900" i="1" spc="-10" dirty="0">
                <a:latin typeface="Calibri"/>
                <a:cs typeface="Calibri"/>
              </a:rPr>
              <a:t>Time </a:t>
            </a:r>
            <a:r>
              <a:rPr sz="1900" i="1" spc="-5" dirty="0">
                <a:latin typeface="Calibri"/>
                <a:cs typeface="Calibri"/>
              </a:rPr>
              <a:t> </a:t>
            </a:r>
            <a:r>
              <a:rPr sz="1900" i="1" spc="-25" dirty="0">
                <a:latin typeface="Calibri"/>
                <a:cs typeface="Calibri"/>
              </a:rPr>
              <a:t>Venue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14694" y="1288542"/>
            <a:ext cx="5252720" cy="3065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7780">
              <a:lnSpc>
                <a:spcPct val="100000"/>
              </a:lnSpc>
              <a:spcBef>
                <a:spcPts val="95"/>
              </a:spcBef>
            </a:pPr>
            <a:r>
              <a:rPr sz="1900" i="1" spc="-10" dirty="0">
                <a:latin typeface="Calibri"/>
                <a:cs typeface="Calibri"/>
              </a:rPr>
              <a:t>Annual</a:t>
            </a:r>
            <a:r>
              <a:rPr sz="1900" i="1" spc="15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General</a:t>
            </a:r>
            <a:r>
              <a:rPr sz="1900" i="1" spc="15" dirty="0">
                <a:latin typeface="Calibri"/>
                <a:cs typeface="Calibri"/>
              </a:rPr>
              <a:t> </a:t>
            </a:r>
            <a:r>
              <a:rPr sz="1900" i="1" spc="-10" dirty="0">
                <a:latin typeface="Calibri"/>
                <a:cs typeface="Calibri"/>
              </a:rPr>
              <a:t>Meeting</a:t>
            </a:r>
            <a:r>
              <a:rPr sz="1900" i="1" spc="30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of </a:t>
            </a:r>
            <a:r>
              <a:rPr sz="1900" i="1" spc="-10" dirty="0">
                <a:latin typeface="Calibri"/>
                <a:cs typeface="Calibri"/>
              </a:rPr>
              <a:t>Shareholders</a:t>
            </a:r>
            <a:r>
              <a:rPr sz="1900" i="1" spc="50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(“</a:t>
            </a:r>
            <a:r>
              <a:rPr sz="1900" b="1" i="1" spc="-5" dirty="0">
                <a:latin typeface="Calibri"/>
                <a:cs typeface="Calibri"/>
              </a:rPr>
              <a:t>Meeting</a:t>
            </a:r>
            <a:r>
              <a:rPr sz="1900" i="1" spc="-5" dirty="0">
                <a:latin typeface="Calibri"/>
                <a:cs typeface="Calibri"/>
              </a:rPr>
              <a:t>”) </a:t>
            </a:r>
            <a:r>
              <a:rPr sz="1900" i="1" spc="-415" dirty="0">
                <a:latin typeface="Calibri"/>
                <a:cs typeface="Calibri"/>
              </a:rPr>
              <a:t> </a:t>
            </a:r>
            <a:r>
              <a:rPr sz="1900" i="1" spc="-10" dirty="0">
                <a:latin typeface="Calibri"/>
                <a:cs typeface="Calibri"/>
              </a:rPr>
              <a:t>PT</a:t>
            </a:r>
            <a:r>
              <a:rPr sz="1900" i="1" spc="-5" dirty="0">
                <a:latin typeface="Calibri"/>
                <a:cs typeface="Calibri"/>
              </a:rPr>
              <a:t> </a:t>
            </a:r>
            <a:r>
              <a:rPr sz="1900" i="1" spc="-10" dirty="0">
                <a:latin typeface="Calibri"/>
                <a:cs typeface="Calibri"/>
              </a:rPr>
              <a:t>Mitrabahtera</a:t>
            </a:r>
            <a:r>
              <a:rPr sz="1900" i="1" spc="45" dirty="0">
                <a:latin typeface="Calibri"/>
                <a:cs typeface="Calibri"/>
              </a:rPr>
              <a:t> </a:t>
            </a:r>
            <a:r>
              <a:rPr sz="1900" i="1" spc="-10" dirty="0">
                <a:latin typeface="Calibri"/>
                <a:cs typeface="Calibri"/>
              </a:rPr>
              <a:t>Segara</a:t>
            </a:r>
            <a:r>
              <a:rPr sz="1900" i="1" spc="15" dirty="0">
                <a:latin typeface="Calibri"/>
                <a:cs typeface="Calibri"/>
              </a:rPr>
              <a:t> </a:t>
            </a:r>
            <a:r>
              <a:rPr sz="1900" i="1" spc="-10" dirty="0">
                <a:latin typeface="Calibri"/>
                <a:cs typeface="Calibri"/>
              </a:rPr>
              <a:t>Sejati</a:t>
            </a:r>
            <a:r>
              <a:rPr sz="1900" i="1" spc="20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Tbk.</a:t>
            </a:r>
            <a:r>
              <a:rPr sz="1900" i="1" spc="-10" dirty="0">
                <a:latin typeface="Calibri"/>
                <a:cs typeface="Calibri"/>
              </a:rPr>
              <a:t> (“</a:t>
            </a:r>
            <a:r>
              <a:rPr sz="1900" b="1" i="1" spc="-10" dirty="0">
                <a:latin typeface="Calibri"/>
                <a:cs typeface="Calibri"/>
              </a:rPr>
              <a:t>Company</a:t>
            </a:r>
            <a:r>
              <a:rPr sz="1900" i="1" spc="-10" dirty="0">
                <a:latin typeface="Calibri"/>
                <a:cs typeface="Calibri"/>
              </a:rPr>
              <a:t>”)</a:t>
            </a:r>
            <a:r>
              <a:rPr sz="1900" i="1" spc="15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will </a:t>
            </a:r>
            <a:r>
              <a:rPr sz="1900" i="1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be </a:t>
            </a:r>
            <a:r>
              <a:rPr sz="1900" i="1" spc="-10" dirty="0">
                <a:latin typeface="Calibri"/>
                <a:cs typeface="Calibri"/>
              </a:rPr>
              <a:t>held</a:t>
            </a:r>
            <a:r>
              <a:rPr sz="1900" i="1" spc="5" dirty="0">
                <a:latin typeface="Calibri"/>
                <a:cs typeface="Calibri"/>
              </a:rPr>
              <a:t> </a:t>
            </a:r>
            <a:r>
              <a:rPr sz="1900" i="1" spc="-10" dirty="0">
                <a:latin typeface="Calibri"/>
                <a:cs typeface="Calibri"/>
              </a:rPr>
              <a:t>on: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>
              <a:latin typeface="Calibri"/>
              <a:cs typeface="Calibri"/>
            </a:endParaRPr>
          </a:p>
          <a:p>
            <a:pPr marL="1841500">
              <a:lnSpc>
                <a:spcPct val="100000"/>
              </a:lnSpc>
            </a:pPr>
            <a:r>
              <a:rPr sz="1900" i="1" spc="-5" dirty="0">
                <a:latin typeface="Calibri"/>
                <a:cs typeface="Calibri"/>
              </a:rPr>
              <a:t>:</a:t>
            </a:r>
            <a:r>
              <a:rPr sz="1900" i="1" dirty="0">
                <a:latin typeface="Calibri"/>
                <a:cs typeface="Calibri"/>
              </a:rPr>
              <a:t> </a:t>
            </a:r>
            <a:r>
              <a:rPr sz="1900" i="1" spc="-20" dirty="0">
                <a:latin typeface="Calibri"/>
                <a:cs typeface="Calibri"/>
              </a:rPr>
              <a:t>Thursday,</a:t>
            </a:r>
            <a:r>
              <a:rPr sz="1900" i="1" dirty="0">
                <a:latin typeface="Calibri"/>
                <a:cs typeface="Calibri"/>
              </a:rPr>
              <a:t> </a:t>
            </a:r>
            <a:r>
              <a:rPr sz="1900" i="1" spc="-10" dirty="0">
                <a:latin typeface="Calibri"/>
                <a:cs typeface="Calibri"/>
              </a:rPr>
              <a:t>June</a:t>
            </a:r>
            <a:r>
              <a:rPr sz="1900" i="1" spc="-5" dirty="0">
                <a:latin typeface="Calibri"/>
                <a:cs typeface="Calibri"/>
              </a:rPr>
              <a:t> </a:t>
            </a:r>
            <a:r>
              <a:rPr sz="1900" i="1" dirty="0">
                <a:latin typeface="Calibri"/>
                <a:cs typeface="Calibri"/>
              </a:rPr>
              <a:t>16</a:t>
            </a:r>
            <a:r>
              <a:rPr sz="1875" i="1" baseline="26666" dirty="0">
                <a:latin typeface="Calibri"/>
                <a:cs typeface="Calibri"/>
              </a:rPr>
              <a:t>th</a:t>
            </a:r>
            <a:r>
              <a:rPr sz="1900" i="1" dirty="0">
                <a:latin typeface="Calibri"/>
                <a:cs typeface="Calibri"/>
              </a:rPr>
              <a:t>,</a:t>
            </a:r>
            <a:r>
              <a:rPr sz="1900" i="1" spc="-20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2022</a:t>
            </a:r>
            <a:endParaRPr sz="1900">
              <a:latin typeface="Calibri"/>
              <a:cs typeface="Calibri"/>
            </a:endParaRPr>
          </a:p>
          <a:p>
            <a:pPr marL="1841500">
              <a:lnSpc>
                <a:spcPct val="100000"/>
              </a:lnSpc>
            </a:pPr>
            <a:r>
              <a:rPr sz="1900" i="1" spc="-5" dirty="0">
                <a:latin typeface="Calibri"/>
                <a:cs typeface="Calibri"/>
              </a:rPr>
              <a:t>:</a:t>
            </a:r>
            <a:r>
              <a:rPr sz="1900" i="1" spc="409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10:00 </a:t>
            </a:r>
            <a:r>
              <a:rPr sz="1900" i="1" spc="-10" dirty="0">
                <a:latin typeface="Calibri"/>
                <a:cs typeface="Calibri"/>
              </a:rPr>
              <a:t>AM</a:t>
            </a:r>
            <a:r>
              <a:rPr sz="1900" i="1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–</a:t>
            </a:r>
            <a:r>
              <a:rPr sz="1900" i="1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10:45 </a:t>
            </a:r>
            <a:r>
              <a:rPr sz="1900" i="1" spc="-10" dirty="0">
                <a:latin typeface="Calibri"/>
                <a:cs typeface="Calibri"/>
              </a:rPr>
              <a:t>AM</a:t>
            </a:r>
            <a:endParaRPr sz="1900">
              <a:latin typeface="Calibri"/>
              <a:cs typeface="Calibri"/>
            </a:endParaRPr>
          </a:p>
          <a:p>
            <a:pPr marL="1841500">
              <a:lnSpc>
                <a:spcPct val="100000"/>
              </a:lnSpc>
            </a:pPr>
            <a:r>
              <a:rPr sz="1900" i="1" spc="-5" dirty="0">
                <a:latin typeface="Calibri"/>
                <a:cs typeface="Calibri"/>
              </a:rPr>
              <a:t>:</a:t>
            </a:r>
            <a:r>
              <a:rPr sz="1900" i="1" spc="409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Graha</a:t>
            </a:r>
            <a:r>
              <a:rPr sz="1900" i="1" spc="-10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Irama</a:t>
            </a:r>
            <a:r>
              <a:rPr sz="1900" i="1" spc="-10" dirty="0">
                <a:latin typeface="Calibri"/>
                <a:cs typeface="Calibri"/>
              </a:rPr>
              <a:t> </a:t>
            </a:r>
            <a:r>
              <a:rPr sz="1900" i="1" spc="5" dirty="0">
                <a:latin typeface="Calibri"/>
                <a:cs typeface="Calibri"/>
              </a:rPr>
              <a:t>8</a:t>
            </a:r>
            <a:r>
              <a:rPr sz="1875" i="1" spc="7" baseline="26666" dirty="0">
                <a:latin typeface="Calibri"/>
                <a:cs typeface="Calibri"/>
              </a:rPr>
              <a:t>th</a:t>
            </a:r>
            <a:r>
              <a:rPr sz="1875" i="1" spc="179" baseline="26666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Floor</a:t>
            </a:r>
            <a:endParaRPr sz="1900">
              <a:latin typeface="Calibri"/>
              <a:cs typeface="Calibri"/>
            </a:endParaRPr>
          </a:p>
          <a:p>
            <a:pPr marL="2012314" marR="390525">
              <a:lnSpc>
                <a:spcPct val="100000"/>
              </a:lnSpc>
            </a:pPr>
            <a:r>
              <a:rPr sz="1900" i="1" spc="-5" dirty="0">
                <a:latin typeface="Calibri"/>
                <a:cs typeface="Calibri"/>
              </a:rPr>
              <a:t>Jl.</a:t>
            </a:r>
            <a:r>
              <a:rPr sz="1900" i="1" spc="-20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H.R.</a:t>
            </a:r>
            <a:r>
              <a:rPr sz="1900" i="1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Rasuna</a:t>
            </a:r>
            <a:r>
              <a:rPr sz="1900" i="1" spc="10" dirty="0">
                <a:latin typeface="Calibri"/>
                <a:cs typeface="Calibri"/>
              </a:rPr>
              <a:t> </a:t>
            </a:r>
            <a:r>
              <a:rPr sz="1900" i="1" spc="-10" dirty="0">
                <a:latin typeface="Calibri"/>
                <a:cs typeface="Calibri"/>
              </a:rPr>
              <a:t>Said</a:t>
            </a:r>
            <a:r>
              <a:rPr sz="1900" i="1" spc="-5" dirty="0">
                <a:latin typeface="Calibri"/>
                <a:cs typeface="Calibri"/>
              </a:rPr>
              <a:t> Block </a:t>
            </a:r>
            <a:r>
              <a:rPr sz="1900" i="1" spc="-10" dirty="0">
                <a:latin typeface="Calibri"/>
                <a:cs typeface="Calibri"/>
              </a:rPr>
              <a:t>X-5 </a:t>
            </a:r>
            <a:r>
              <a:rPr sz="1900" i="1" spc="-415" dirty="0">
                <a:latin typeface="Calibri"/>
                <a:cs typeface="Calibri"/>
              </a:rPr>
              <a:t> </a:t>
            </a:r>
            <a:r>
              <a:rPr sz="1900" i="1" spc="-20" dirty="0">
                <a:latin typeface="Calibri"/>
                <a:cs typeface="Calibri"/>
              </a:rPr>
              <a:t>Kav</a:t>
            </a:r>
            <a:r>
              <a:rPr sz="1900" i="1" spc="-15" dirty="0">
                <a:latin typeface="Calibri"/>
                <a:cs typeface="Calibri"/>
              </a:rPr>
              <a:t> </a:t>
            </a:r>
            <a:r>
              <a:rPr sz="1900" i="1" spc="-10" dirty="0">
                <a:latin typeface="Calibri"/>
                <a:cs typeface="Calibri"/>
              </a:rPr>
              <a:t>1-2,</a:t>
            </a:r>
            <a:r>
              <a:rPr sz="1900" i="1" spc="15" dirty="0">
                <a:latin typeface="Calibri"/>
                <a:cs typeface="Calibri"/>
              </a:rPr>
              <a:t> </a:t>
            </a:r>
            <a:r>
              <a:rPr sz="1900" i="1" spc="-10" dirty="0">
                <a:latin typeface="Calibri"/>
                <a:cs typeface="Calibri"/>
              </a:rPr>
              <a:t>Kuningan</a:t>
            </a:r>
            <a:endParaRPr sz="1900">
              <a:latin typeface="Calibri"/>
              <a:cs typeface="Calibri"/>
            </a:endParaRPr>
          </a:p>
          <a:p>
            <a:pPr marL="2012314">
              <a:lnSpc>
                <a:spcPct val="100000"/>
              </a:lnSpc>
            </a:pPr>
            <a:r>
              <a:rPr sz="1900" i="1" spc="-20" dirty="0">
                <a:latin typeface="Calibri"/>
                <a:cs typeface="Calibri"/>
              </a:rPr>
              <a:t>Jakarta </a:t>
            </a:r>
            <a:r>
              <a:rPr sz="1900" i="1" spc="-10" dirty="0">
                <a:latin typeface="Calibri"/>
                <a:cs typeface="Calibri"/>
              </a:rPr>
              <a:t>Selatan</a:t>
            </a:r>
            <a:r>
              <a:rPr sz="1900" i="1" spc="15" dirty="0">
                <a:latin typeface="Calibri"/>
                <a:cs typeface="Calibri"/>
              </a:rPr>
              <a:t> </a:t>
            </a:r>
            <a:r>
              <a:rPr sz="1900" i="1" spc="-10" dirty="0">
                <a:latin typeface="Calibri"/>
                <a:cs typeface="Calibri"/>
              </a:rPr>
              <a:t>12950.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442671" y="208915"/>
            <a:ext cx="5787390" cy="642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75" dirty="0"/>
              <a:t>RAPAT</a:t>
            </a:r>
            <a:r>
              <a:rPr spc="-20" dirty="0"/>
              <a:t> </a:t>
            </a:r>
            <a:r>
              <a:rPr dirty="0"/>
              <a:t>UMUM</a:t>
            </a:r>
            <a:r>
              <a:rPr spc="-35" dirty="0"/>
              <a:t> </a:t>
            </a:r>
            <a:r>
              <a:rPr spc="-10" dirty="0"/>
              <a:t>PEMEGANG</a:t>
            </a:r>
            <a:r>
              <a:rPr spc="-30" dirty="0"/>
              <a:t> </a:t>
            </a:r>
            <a:r>
              <a:rPr spc="-5" dirty="0"/>
              <a:t>SAHAM</a:t>
            </a:r>
            <a:r>
              <a:rPr spc="-35" dirty="0"/>
              <a:t> </a:t>
            </a:r>
            <a:r>
              <a:rPr spc="-30" dirty="0"/>
              <a:t>TAHUNAN</a:t>
            </a: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1600" i="1" spc="-15" dirty="0">
                <a:latin typeface="Calibri"/>
                <a:cs typeface="Calibri"/>
              </a:rPr>
              <a:t>ANNUAL</a:t>
            </a:r>
            <a:r>
              <a:rPr sz="1600" i="1" spc="1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GENERAL</a:t>
            </a:r>
            <a:r>
              <a:rPr sz="1600" i="1" spc="5" dirty="0">
                <a:latin typeface="Calibri"/>
                <a:cs typeface="Calibri"/>
              </a:rPr>
              <a:t> </a:t>
            </a:r>
            <a:r>
              <a:rPr sz="1600" i="1" spc="-5" dirty="0">
                <a:latin typeface="Calibri"/>
                <a:cs typeface="Calibri"/>
              </a:rPr>
              <a:t>MEETING</a:t>
            </a:r>
            <a:r>
              <a:rPr sz="1600" i="1" spc="5" dirty="0">
                <a:latin typeface="Calibri"/>
                <a:cs typeface="Calibri"/>
              </a:rPr>
              <a:t> </a:t>
            </a:r>
            <a:r>
              <a:rPr sz="1600" i="1" spc="-5" dirty="0">
                <a:latin typeface="Calibri"/>
                <a:cs typeface="Calibri"/>
              </a:rPr>
              <a:t>OF</a:t>
            </a:r>
            <a:r>
              <a:rPr sz="1600" i="1" dirty="0">
                <a:latin typeface="Calibri"/>
                <a:cs typeface="Calibri"/>
              </a:rPr>
              <a:t> </a:t>
            </a:r>
            <a:r>
              <a:rPr sz="1600" i="1" spc="-5" dirty="0">
                <a:latin typeface="Calibri"/>
                <a:cs typeface="Calibri"/>
              </a:rPr>
              <a:t>SHAREHOLDERS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1999" cy="6857997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8848" y="1002830"/>
              <a:ext cx="5414772" cy="34590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3607" y="976845"/>
              <a:ext cx="2023872" cy="475526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14756" y="1028700"/>
              <a:ext cx="5312664" cy="243839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714755" y="1028700"/>
            <a:ext cx="5313045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30"/>
              </a:spcBef>
            </a:pP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400" b="1" spc="-185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2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CA</a:t>
            </a:r>
            <a:r>
              <a:rPr sz="1400" b="1" spc="-1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400" b="1" spc="-1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400" b="1" spc="-2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400" b="1" spc="-18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MA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4755" y="1402080"/>
            <a:ext cx="5313045" cy="1877695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22225" rIns="0" bIns="0" rtlCol="0">
            <a:spAutoFit/>
          </a:bodyPr>
          <a:lstStyle/>
          <a:p>
            <a:pPr marL="91440" marR="241300" algn="just">
              <a:lnSpc>
                <a:spcPct val="100000"/>
              </a:lnSpc>
              <a:spcBef>
                <a:spcPts val="175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Persetujuan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laporan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tahunan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Perseroan,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laporan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pertanggungjawaban</a:t>
            </a:r>
            <a:r>
              <a:rPr sz="1200" spc="2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Direksi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dan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laporan tugas pengawasan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Dewan Komisaris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Perseroan untuk tahun buku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yang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berakhir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pada</a:t>
            </a:r>
            <a:r>
              <a:rPr sz="1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tanggal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31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Desember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2021.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Calibri"/>
              <a:cs typeface="Calibri"/>
            </a:endParaRPr>
          </a:p>
          <a:p>
            <a:pPr marL="91440" marR="240029" algn="just">
              <a:lnSpc>
                <a:spcPct val="100000"/>
              </a:lnSpc>
              <a:spcBef>
                <a:spcPts val="5"/>
              </a:spcBef>
            </a:pPr>
            <a:r>
              <a:rPr sz="1200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Penjelasan: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Mata acara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ini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dilaksanakan berdasarkan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ketentuan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Pasal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21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ayat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3 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anggaran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dasar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Perseroan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dan Pasal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69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dan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78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Undang-undang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No. 40 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Tahun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2007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(“UUPT”)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laporan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tahunan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Perseroan,</a:t>
            </a:r>
            <a:r>
              <a:rPr sz="1200" spc="25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laporan</a:t>
            </a:r>
            <a:r>
              <a:rPr sz="1200" spc="2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pertanggungjawaban </a:t>
            </a:r>
            <a:r>
              <a:rPr sz="1200" spc="-2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Direksi Perseroan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dan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laporan tugas pengawasan Dewan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Komisaris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Perseroan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harus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mendapatkan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persetujuan Rapat.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Oleh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karenanya,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Perseroan mengajukan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mata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acara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dimaksud.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46367" y="1012063"/>
            <a:ext cx="108458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i="1" dirty="0">
                <a:solidFill>
                  <a:srgbClr val="404040"/>
                </a:solidFill>
                <a:latin typeface="Calibri"/>
                <a:cs typeface="Calibri"/>
              </a:rPr>
              <a:t>F</a:t>
            </a:r>
            <a:r>
              <a:rPr sz="1400" b="1" i="1" spc="-15" dirty="0">
                <a:solidFill>
                  <a:srgbClr val="404040"/>
                </a:solidFill>
                <a:latin typeface="Calibri"/>
                <a:cs typeface="Calibri"/>
              </a:rPr>
              <a:t>IR</a:t>
            </a:r>
            <a:r>
              <a:rPr sz="1400" b="1" i="1" spc="-20" dirty="0">
                <a:solidFill>
                  <a:srgbClr val="404040"/>
                </a:solidFill>
                <a:latin typeface="Calibri"/>
                <a:cs typeface="Calibri"/>
              </a:rPr>
              <a:t>S</a:t>
            </a:r>
            <a:r>
              <a:rPr sz="1400" b="1" i="1" dirty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r>
              <a:rPr sz="1400" b="1" i="1" spc="-1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i="1" spc="-75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1400" b="1" i="1" dirty="0">
                <a:solidFill>
                  <a:srgbClr val="404040"/>
                </a:solidFill>
                <a:latin typeface="Calibri"/>
                <a:cs typeface="Calibri"/>
              </a:rPr>
              <a:t>GEN</a:t>
            </a:r>
            <a:r>
              <a:rPr sz="1400" b="1" i="1" spc="-20" dirty="0">
                <a:solidFill>
                  <a:srgbClr val="404040"/>
                </a:solidFill>
                <a:latin typeface="Calibri"/>
                <a:cs typeface="Calibri"/>
              </a:rPr>
              <a:t>D</a:t>
            </a:r>
            <a:r>
              <a:rPr sz="1400" b="1" i="1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34176" y="1373885"/>
            <a:ext cx="5183505" cy="20377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i="1" spc="-5" dirty="0">
                <a:latin typeface="Calibri"/>
                <a:cs typeface="Calibri"/>
              </a:rPr>
              <a:t>Approval of annual report of </a:t>
            </a:r>
            <a:r>
              <a:rPr sz="1200" i="1" spc="-10" dirty="0">
                <a:latin typeface="Calibri"/>
                <a:cs typeface="Calibri"/>
              </a:rPr>
              <a:t>the </a:t>
            </a:r>
            <a:r>
              <a:rPr sz="1200" i="1" spc="-20" dirty="0">
                <a:latin typeface="Calibri"/>
                <a:cs typeface="Calibri"/>
              </a:rPr>
              <a:t>Company, </a:t>
            </a:r>
            <a:r>
              <a:rPr sz="1200" i="1" spc="-15" dirty="0">
                <a:latin typeface="Calibri"/>
                <a:cs typeface="Calibri"/>
              </a:rPr>
              <a:t>statement </a:t>
            </a:r>
            <a:r>
              <a:rPr sz="1200" i="1" spc="-10" dirty="0">
                <a:latin typeface="Calibri"/>
                <a:cs typeface="Calibri"/>
              </a:rPr>
              <a:t>of accounts </a:t>
            </a:r>
            <a:r>
              <a:rPr sz="1200" i="1" spc="-5" dirty="0">
                <a:latin typeface="Calibri"/>
                <a:cs typeface="Calibri"/>
              </a:rPr>
              <a:t>of </a:t>
            </a:r>
            <a:r>
              <a:rPr sz="1200" i="1" spc="-10" dirty="0">
                <a:latin typeface="Calibri"/>
                <a:cs typeface="Calibri"/>
              </a:rPr>
              <a:t>the </a:t>
            </a:r>
            <a:r>
              <a:rPr sz="1200" i="1" spc="-5" dirty="0">
                <a:latin typeface="Calibri"/>
                <a:cs typeface="Calibri"/>
              </a:rPr>
              <a:t>Board of 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Directors of the </a:t>
            </a:r>
            <a:r>
              <a:rPr sz="1200" i="1" spc="-15" dirty="0">
                <a:latin typeface="Calibri"/>
                <a:cs typeface="Calibri"/>
              </a:rPr>
              <a:t>Company </a:t>
            </a:r>
            <a:r>
              <a:rPr sz="1200" i="1" spc="-5" dirty="0">
                <a:latin typeface="Calibri"/>
                <a:cs typeface="Calibri"/>
              </a:rPr>
              <a:t>and the </a:t>
            </a:r>
            <a:r>
              <a:rPr sz="1200" i="1" dirty="0">
                <a:latin typeface="Calibri"/>
                <a:cs typeface="Calibri"/>
              </a:rPr>
              <a:t>supervisory </a:t>
            </a:r>
            <a:r>
              <a:rPr sz="1200" i="1" spc="-10" dirty="0">
                <a:latin typeface="Calibri"/>
                <a:cs typeface="Calibri"/>
              </a:rPr>
              <a:t>of </a:t>
            </a:r>
            <a:r>
              <a:rPr sz="1200" i="1" spc="-5" dirty="0">
                <a:latin typeface="Calibri"/>
                <a:cs typeface="Calibri"/>
              </a:rPr>
              <a:t>the Board of Commissioners of the 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Company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for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 financial</a:t>
            </a:r>
            <a:r>
              <a:rPr sz="1200" i="1" spc="-1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year</a:t>
            </a:r>
            <a:r>
              <a:rPr sz="1200" i="1" spc="-5" dirty="0">
                <a:latin typeface="Calibri"/>
                <a:cs typeface="Calibri"/>
              </a:rPr>
              <a:t> ended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on </a:t>
            </a:r>
            <a:r>
              <a:rPr sz="1200" i="1" dirty="0">
                <a:latin typeface="Calibri"/>
                <a:cs typeface="Calibri"/>
              </a:rPr>
              <a:t>31</a:t>
            </a:r>
            <a:r>
              <a:rPr sz="1200" i="1" spc="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December</a:t>
            </a:r>
            <a:r>
              <a:rPr sz="1200" i="1" spc="-1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2021.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1200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Description: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This</a:t>
            </a:r>
            <a:r>
              <a:rPr sz="1200" i="1" spc="-5" dirty="0">
                <a:latin typeface="Calibri"/>
                <a:cs typeface="Calibri"/>
              </a:rPr>
              <a:t> agenda </a:t>
            </a:r>
            <a:r>
              <a:rPr sz="1200" i="1" dirty="0">
                <a:latin typeface="Calibri"/>
                <a:cs typeface="Calibri"/>
              </a:rPr>
              <a:t>is </a:t>
            </a:r>
            <a:r>
              <a:rPr sz="1200" i="1" spc="-5" dirty="0">
                <a:latin typeface="Calibri"/>
                <a:cs typeface="Calibri"/>
              </a:rPr>
              <a:t>carried out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based on </a:t>
            </a:r>
            <a:r>
              <a:rPr sz="1200" i="1" dirty="0">
                <a:latin typeface="Calibri"/>
                <a:cs typeface="Calibri"/>
              </a:rPr>
              <a:t>Article 21 </a:t>
            </a:r>
            <a:r>
              <a:rPr sz="1200" i="1" spc="-5" dirty="0">
                <a:latin typeface="Calibri"/>
                <a:cs typeface="Calibri"/>
              </a:rPr>
              <a:t>paragraph</a:t>
            </a:r>
            <a:r>
              <a:rPr sz="1200" i="1" dirty="0">
                <a:latin typeface="Calibri"/>
                <a:cs typeface="Calibri"/>
              </a:rPr>
              <a:t> 3 </a:t>
            </a:r>
            <a:r>
              <a:rPr sz="1200" i="1" spc="-5" dirty="0">
                <a:latin typeface="Calibri"/>
                <a:cs typeface="Calibri"/>
              </a:rPr>
              <a:t>of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the </a:t>
            </a:r>
            <a:r>
              <a:rPr sz="1200" i="1" spc="-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articles</a:t>
            </a:r>
            <a:r>
              <a:rPr sz="1200" i="1" spc="155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of</a:t>
            </a:r>
            <a:r>
              <a:rPr sz="1200" i="1" spc="16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associations</a:t>
            </a:r>
            <a:r>
              <a:rPr sz="1200" i="1" spc="15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of</a:t>
            </a:r>
            <a:r>
              <a:rPr sz="1200" i="1" spc="16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</a:t>
            </a:r>
            <a:r>
              <a:rPr sz="1200" i="1" spc="160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Company</a:t>
            </a:r>
            <a:r>
              <a:rPr sz="1200" i="1" spc="15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and</a:t>
            </a:r>
            <a:r>
              <a:rPr sz="1200" i="1" spc="15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Articles</a:t>
            </a:r>
            <a:r>
              <a:rPr sz="1200" i="1" spc="15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69</a:t>
            </a:r>
            <a:r>
              <a:rPr sz="1200" i="1" spc="16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and</a:t>
            </a:r>
            <a:r>
              <a:rPr sz="1200" i="1" spc="15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78</a:t>
            </a:r>
            <a:r>
              <a:rPr sz="1200" i="1" spc="15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of</a:t>
            </a:r>
            <a:r>
              <a:rPr sz="1200" i="1" spc="16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Law</a:t>
            </a:r>
            <a:r>
              <a:rPr sz="1200" i="1" spc="16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No.</a:t>
            </a:r>
            <a:r>
              <a:rPr sz="1200" i="1" spc="15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40</a:t>
            </a:r>
            <a:r>
              <a:rPr sz="1200" i="1" spc="16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of </a:t>
            </a:r>
            <a:r>
              <a:rPr sz="1200" i="1" spc="-26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2007 </a:t>
            </a:r>
            <a:r>
              <a:rPr sz="1200" i="1" spc="-5" dirty="0">
                <a:latin typeface="Calibri"/>
                <a:cs typeface="Calibri"/>
              </a:rPr>
              <a:t>on Limited Liability Companies </a:t>
            </a:r>
            <a:r>
              <a:rPr sz="1200" b="1" i="1" spc="-5" dirty="0">
                <a:latin typeface="Calibri"/>
                <a:cs typeface="Calibri"/>
              </a:rPr>
              <a:t>(“Company </a:t>
            </a:r>
            <a:r>
              <a:rPr sz="1200" b="1" i="1" spc="5" dirty="0">
                <a:latin typeface="Calibri"/>
                <a:cs typeface="Calibri"/>
              </a:rPr>
              <a:t>Law”)</a:t>
            </a:r>
            <a:r>
              <a:rPr sz="1200" i="1" spc="5" dirty="0">
                <a:latin typeface="Calibri"/>
                <a:cs typeface="Calibri"/>
              </a:rPr>
              <a:t>, </a:t>
            </a:r>
            <a:r>
              <a:rPr sz="1200" i="1" spc="-5" dirty="0">
                <a:latin typeface="Calibri"/>
                <a:cs typeface="Calibri"/>
              </a:rPr>
              <a:t>the annual report of </a:t>
            </a:r>
            <a:r>
              <a:rPr sz="1200" i="1" spc="-10" dirty="0">
                <a:latin typeface="Calibri"/>
                <a:cs typeface="Calibri"/>
              </a:rPr>
              <a:t>the </a:t>
            </a:r>
            <a:r>
              <a:rPr sz="1200" i="1" spc="-5" dirty="0">
                <a:latin typeface="Calibri"/>
                <a:cs typeface="Calibri"/>
              </a:rPr>
              <a:t> </a:t>
            </a:r>
            <a:r>
              <a:rPr sz="1200" i="1" spc="-20" dirty="0">
                <a:latin typeface="Calibri"/>
                <a:cs typeface="Calibri"/>
              </a:rPr>
              <a:t>Company, </a:t>
            </a:r>
            <a:r>
              <a:rPr sz="1200" i="1" spc="-10" dirty="0">
                <a:latin typeface="Calibri"/>
                <a:cs typeface="Calibri"/>
              </a:rPr>
              <a:t>statement of accounts of </a:t>
            </a:r>
            <a:r>
              <a:rPr sz="1200" i="1" spc="-5" dirty="0">
                <a:latin typeface="Calibri"/>
                <a:cs typeface="Calibri"/>
              </a:rPr>
              <a:t>the Board </a:t>
            </a:r>
            <a:r>
              <a:rPr sz="1200" i="1" spc="-10" dirty="0">
                <a:latin typeface="Calibri"/>
                <a:cs typeface="Calibri"/>
              </a:rPr>
              <a:t>of </a:t>
            </a:r>
            <a:r>
              <a:rPr sz="1200" i="1" spc="-5" dirty="0">
                <a:latin typeface="Calibri"/>
                <a:cs typeface="Calibri"/>
              </a:rPr>
              <a:t>Directors </a:t>
            </a:r>
            <a:r>
              <a:rPr sz="1200" i="1" spc="-10" dirty="0">
                <a:latin typeface="Calibri"/>
                <a:cs typeface="Calibri"/>
              </a:rPr>
              <a:t>of </a:t>
            </a:r>
            <a:r>
              <a:rPr sz="1200" i="1" spc="-5" dirty="0">
                <a:latin typeface="Calibri"/>
                <a:cs typeface="Calibri"/>
              </a:rPr>
              <a:t>the </a:t>
            </a:r>
            <a:r>
              <a:rPr sz="1200" i="1" spc="-10" dirty="0">
                <a:latin typeface="Calibri"/>
                <a:cs typeface="Calibri"/>
              </a:rPr>
              <a:t>Company </a:t>
            </a:r>
            <a:r>
              <a:rPr sz="1200" i="1" spc="-5" dirty="0">
                <a:latin typeface="Calibri"/>
                <a:cs typeface="Calibri"/>
              </a:rPr>
              <a:t>and the </a:t>
            </a:r>
            <a:r>
              <a:rPr sz="1200" i="1" dirty="0">
                <a:latin typeface="Calibri"/>
                <a:cs typeface="Calibri"/>
              </a:rPr>
              <a:t> supervisory </a:t>
            </a:r>
            <a:r>
              <a:rPr sz="1200" i="1" spc="-10" dirty="0">
                <a:latin typeface="Calibri"/>
                <a:cs typeface="Calibri"/>
              </a:rPr>
              <a:t>of </a:t>
            </a:r>
            <a:r>
              <a:rPr sz="1200" i="1" spc="-5" dirty="0">
                <a:latin typeface="Calibri"/>
                <a:cs typeface="Calibri"/>
              </a:rPr>
              <a:t>the Board of the Commissioners of the </a:t>
            </a:r>
            <a:r>
              <a:rPr sz="1200" i="1" spc="-10" dirty="0">
                <a:latin typeface="Calibri"/>
                <a:cs typeface="Calibri"/>
              </a:rPr>
              <a:t>Company must </a:t>
            </a:r>
            <a:r>
              <a:rPr sz="1200" i="1" spc="-5" dirty="0">
                <a:latin typeface="Calibri"/>
                <a:cs typeface="Calibri"/>
              </a:rPr>
              <a:t>obtain an 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approval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from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Meeting.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Therefore,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Company</a:t>
            </a:r>
            <a:r>
              <a:rPr sz="1200" i="1" spc="-5" dirty="0">
                <a:latin typeface="Calibri"/>
                <a:cs typeface="Calibri"/>
              </a:rPr>
              <a:t> has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proposed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above 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agenda.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696468" y="3546309"/>
            <a:ext cx="5431790" cy="475615"/>
            <a:chOff x="696468" y="3546309"/>
            <a:chExt cx="5431790" cy="475615"/>
          </a:xfrm>
        </p:grpSpPr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3232" y="3572294"/>
              <a:ext cx="5414772" cy="345909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96468" y="3546309"/>
              <a:ext cx="1825752" cy="475526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39140" y="3598163"/>
              <a:ext cx="5312664" cy="243840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739140" y="3598164"/>
            <a:ext cx="5313045" cy="24384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35"/>
              </a:spcBef>
            </a:pP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400" b="1" spc="-18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2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CA</a:t>
            </a:r>
            <a:r>
              <a:rPr sz="1400" b="1" spc="-1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KED</a:t>
            </a:r>
            <a:r>
              <a:rPr sz="1400" b="1" spc="-4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33044" y="3954779"/>
            <a:ext cx="5313045" cy="1734820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24765" rIns="0" bIns="0" rtlCol="0">
            <a:spAutoFit/>
          </a:bodyPr>
          <a:lstStyle/>
          <a:p>
            <a:pPr marL="90805" marR="239395" algn="just">
              <a:lnSpc>
                <a:spcPct val="100000"/>
              </a:lnSpc>
              <a:spcBef>
                <a:spcPts val="195"/>
              </a:spcBef>
            </a:pP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Pengesahan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laporan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keuangan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Perseroan yang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memuat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neraca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dan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perhitungan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laba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rugi Perseroan untuk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Tahun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Buku yang berakhir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pada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tanggal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31 Desember 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2021.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00">
              <a:latin typeface="Calibri"/>
              <a:cs typeface="Calibri"/>
            </a:endParaRPr>
          </a:p>
          <a:p>
            <a:pPr marL="90805" marR="240029" algn="just">
              <a:lnSpc>
                <a:spcPct val="100000"/>
              </a:lnSpc>
            </a:pPr>
            <a:r>
              <a:rPr sz="1200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Penjelasan: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Mata acara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ini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dilaksanakan berdasarkan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ketentuan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Pasal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21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ayat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3 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anggaran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dasar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Perseroan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dan Pasal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69 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UUPT.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Laporan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Keuangan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yang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memuat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Neraca</a:t>
            </a:r>
            <a:r>
              <a:rPr sz="1200" spc="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dan</a:t>
            </a:r>
            <a:r>
              <a:rPr sz="1200" spc="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Perhitungan</a:t>
            </a:r>
            <a:r>
              <a:rPr sz="1200" spc="1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Laba</a:t>
            </a:r>
            <a:r>
              <a:rPr sz="1200" spc="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Rugi</a:t>
            </a:r>
            <a:r>
              <a:rPr sz="1200" spc="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Perseroan</a:t>
            </a:r>
            <a:r>
              <a:rPr sz="1200" spc="1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untuk</a:t>
            </a:r>
            <a:r>
              <a:rPr sz="1200" spc="1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Tahun</a:t>
            </a:r>
            <a:r>
              <a:rPr sz="1200" spc="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Buku</a:t>
            </a:r>
            <a:r>
              <a:rPr sz="1200" spc="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yang</a:t>
            </a:r>
            <a:r>
              <a:rPr sz="1200" spc="1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berakhir </a:t>
            </a:r>
            <a:r>
              <a:rPr sz="1200" spc="-2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31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Desember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2021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harus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mendapatkan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pengesahan dari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Rapat.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Oleh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karenanya,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 Perseroan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mengajukan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mata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acara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dimaksud.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46367" y="3593719"/>
            <a:ext cx="12934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i="1" spc="-10" dirty="0">
                <a:solidFill>
                  <a:srgbClr val="404040"/>
                </a:solidFill>
                <a:latin typeface="Calibri"/>
                <a:cs typeface="Calibri"/>
              </a:rPr>
              <a:t>S</a:t>
            </a:r>
            <a:r>
              <a:rPr sz="1400" b="1" i="1" spc="-25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1400" b="1" i="1" spc="-35" dirty="0">
                <a:solidFill>
                  <a:srgbClr val="404040"/>
                </a:solidFill>
                <a:latin typeface="Calibri"/>
                <a:cs typeface="Calibri"/>
              </a:rPr>
              <a:t>C</a:t>
            </a:r>
            <a:r>
              <a:rPr sz="1400" b="1" i="1" spc="-5" dirty="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sz="1400" b="1" i="1" dirty="0">
                <a:solidFill>
                  <a:srgbClr val="404040"/>
                </a:solidFill>
                <a:latin typeface="Calibri"/>
                <a:cs typeface="Calibri"/>
              </a:rPr>
              <a:t>ND</a:t>
            </a:r>
            <a:r>
              <a:rPr sz="1400" b="1" i="1" spc="-75" dirty="0">
                <a:solidFill>
                  <a:srgbClr val="404040"/>
                </a:solidFill>
                <a:latin typeface="Calibri"/>
                <a:cs typeface="Calibri"/>
              </a:rPr>
              <a:t> A</a:t>
            </a:r>
            <a:r>
              <a:rPr sz="1400" b="1" i="1" spc="-10" dirty="0">
                <a:solidFill>
                  <a:srgbClr val="404040"/>
                </a:solidFill>
                <a:latin typeface="Calibri"/>
                <a:cs typeface="Calibri"/>
              </a:rPr>
              <a:t>G</a:t>
            </a:r>
            <a:r>
              <a:rPr sz="1400" b="1" i="1" dirty="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sz="1400" b="1" i="1" spc="-20" dirty="0">
                <a:solidFill>
                  <a:srgbClr val="404040"/>
                </a:solidFill>
                <a:latin typeface="Calibri"/>
                <a:cs typeface="Calibri"/>
              </a:rPr>
              <a:t>D</a:t>
            </a:r>
            <a:r>
              <a:rPr sz="1400" b="1" i="1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46367" y="3964940"/>
            <a:ext cx="5166995" cy="1684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525" algn="just">
              <a:lnSpc>
                <a:spcPct val="100000"/>
              </a:lnSpc>
              <a:spcBef>
                <a:spcPts val="100"/>
              </a:spcBef>
            </a:pPr>
            <a:r>
              <a:rPr sz="1200" i="1" spc="-5" dirty="0">
                <a:latin typeface="Calibri"/>
                <a:cs typeface="Calibri"/>
              </a:rPr>
              <a:t>Approval of the financial </a:t>
            </a:r>
            <a:r>
              <a:rPr sz="1200" i="1" spc="-10" dirty="0">
                <a:latin typeface="Calibri"/>
                <a:cs typeface="Calibri"/>
              </a:rPr>
              <a:t>statement </a:t>
            </a:r>
            <a:r>
              <a:rPr sz="1200" i="1" spc="-5" dirty="0">
                <a:latin typeface="Calibri"/>
                <a:cs typeface="Calibri"/>
              </a:rPr>
              <a:t>of the </a:t>
            </a:r>
            <a:r>
              <a:rPr sz="1200" i="1" spc="-10" dirty="0">
                <a:latin typeface="Calibri"/>
                <a:cs typeface="Calibri"/>
              </a:rPr>
              <a:t>Company </a:t>
            </a:r>
            <a:r>
              <a:rPr sz="1200" i="1" spc="-5" dirty="0">
                <a:latin typeface="Calibri"/>
                <a:cs typeface="Calibri"/>
              </a:rPr>
              <a:t>which includes the balance 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sheet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and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profit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and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loss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of</a:t>
            </a:r>
            <a:r>
              <a:rPr sz="1200" i="1" spc="-5" dirty="0">
                <a:latin typeface="Calibri"/>
                <a:cs typeface="Calibri"/>
              </a:rPr>
              <a:t> the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Company</a:t>
            </a:r>
            <a:r>
              <a:rPr sz="1200" i="1" spc="-5" dirty="0">
                <a:latin typeface="Calibri"/>
                <a:cs typeface="Calibri"/>
              </a:rPr>
              <a:t> for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financial</a:t>
            </a:r>
            <a:r>
              <a:rPr sz="1200" i="1" dirty="0">
                <a:latin typeface="Calibri"/>
                <a:cs typeface="Calibri"/>
              </a:rPr>
              <a:t> year</a:t>
            </a:r>
            <a:r>
              <a:rPr sz="1200" i="1" spc="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ended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on</a:t>
            </a:r>
            <a:r>
              <a:rPr sz="1200" i="1" dirty="0">
                <a:latin typeface="Calibri"/>
                <a:cs typeface="Calibri"/>
              </a:rPr>
              <a:t> 31 </a:t>
            </a:r>
            <a:r>
              <a:rPr sz="1200" i="1" spc="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December </a:t>
            </a:r>
            <a:r>
              <a:rPr sz="1200" i="1" dirty="0">
                <a:latin typeface="Calibri"/>
                <a:cs typeface="Calibri"/>
              </a:rPr>
              <a:t>2021.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1200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Description:</a:t>
            </a:r>
            <a:r>
              <a:rPr sz="1200" i="1" spc="-5" dirty="0">
                <a:latin typeface="Calibri"/>
                <a:cs typeface="Calibri"/>
              </a:rPr>
              <a:t> This agenda </a:t>
            </a:r>
            <a:r>
              <a:rPr sz="1200" i="1" dirty="0">
                <a:latin typeface="Calibri"/>
                <a:cs typeface="Calibri"/>
              </a:rPr>
              <a:t>is </a:t>
            </a:r>
            <a:r>
              <a:rPr sz="1200" i="1" spc="-5" dirty="0">
                <a:latin typeface="Calibri"/>
                <a:cs typeface="Calibri"/>
              </a:rPr>
              <a:t>carried out based on </a:t>
            </a:r>
            <a:r>
              <a:rPr sz="1200" i="1" dirty="0">
                <a:latin typeface="Calibri"/>
                <a:cs typeface="Calibri"/>
              </a:rPr>
              <a:t>Article 21 </a:t>
            </a:r>
            <a:r>
              <a:rPr sz="1200" i="1" spc="-5" dirty="0">
                <a:latin typeface="Calibri"/>
                <a:cs typeface="Calibri"/>
              </a:rPr>
              <a:t>paragraph </a:t>
            </a:r>
            <a:r>
              <a:rPr sz="1200" i="1" dirty="0">
                <a:latin typeface="Calibri"/>
                <a:cs typeface="Calibri"/>
              </a:rPr>
              <a:t>3 </a:t>
            </a:r>
            <a:r>
              <a:rPr sz="1200" i="1" spc="-5" dirty="0">
                <a:latin typeface="Calibri"/>
                <a:cs typeface="Calibri"/>
              </a:rPr>
              <a:t>of the </a:t>
            </a:r>
            <a:r>
              <a:rPr sz="1200" i="1" dirty="0">
                <a:latin typeface="Calibri"/>
                <a:cs typeface="Calibri"/>
              </a:rPr>
              <a:t> articles </a:t>
            </a:r>
            <a:r>
              <a:rPr sz="1200" i="1" spc="-10" dirty="0">
                <a:latin typeface="Calibri"/>
                <a:cs typeface="Calibri"/>
              </a:rPr>
              <a:t>of associations of </a:t>
            </a:r>
            <a:r>
              <a:rPr sz="1200" i="1" spc="-5" dirty="0">
                <a:latin typeface="Calibri"/>
                <a:cs typeface="Calibri"/>
              </a:rPr>
              <a:t>the </a:t>
            </a:r>
            <a:r>
              <a:rPr sz="1200" i="1" spc="-10" dirty="0">
                <a:latin typeface="Calibri"/>
                <a:cs typeface="Calibri"/>
              </a:rPr>
              <a:t>Company </a:t>
            </a:r>
            <a:r>
              <a:rPr sz="1200" i="1" spc="-5" dirty="0">
                <a:latin typeface="Calibri"/>
                <a:cs typeface="Calibri"/>
              </a:rPr>
              <a:t>and Article </a:t>
            </a:r>
            <a:r>
              <a:rPr sz="1200" i="1" dirty="0">
                <a:latin typeface="Calibri"/>
                <a:cs typeface="Calibri"/>
              </a:rPr>
              <a:t>69 </a:t>
            </a:r>
            <a:r>
              <a:rPr sz="1200" i="1" spc="-10" dirty="0">
                <a:latin typeface="Calibri"/>
                <a:cs typeface="Calibri"/>
              </a:rPr>
              <a:t>Company </a:t>
            </a:r>
            <a:r>
              <a:rPr sz="1200" i="1" spc="-25" dirty="0">
                <a:latin typeface="Calibri"/>
                <a:cs typeface="Calibri"/>
              </a:rPr>
              <a:t>Law, </a:t>
            </a:r>
            <a:r>
              <a:rPr sz="1200" i="1" spc="-5" dirty="0">
                <a:latin typeface="Calibri"/>
                <a:cs typeface="Calibri"/>
              </a:rPr>
              <a:t>the financial 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statement </a:t>
            </a:r>
            <a:r>
              <a:rPr sz="1200" i="1" spc="-5" dirty="0">
                <a:latin typeface="Calibri"/>
                <a:cs typeface="Calibri"/>
              </a:rPr>
              <a:t>which includes balance sheet and profit and loss of the </a:t>
            </a:r>
            <a:r>
              <a:rPr sz="1200" i="1" spc="-10" dirty="0">
                <a:latin typeface="Calibri"/>
                <a:cs typeface="Calibri"/>
              </a:rPr>
              <a:t>Company </a:t>
            </a:r>
            <a:r>
              <a:rPr sz="1200" i="1" spc="-5" dirty="0">
                <a:latin typeface="Calibri"/>
                <a:cs typeface="Calibri"/>
              </a:rPr>
              <a:t>for the </a:t>
            </a:r>
            <a:r>
              <a:rPr sz="1200" i="1" dirty="0">
                <a:latin typeface="Calibri"/>
                <a:cs typeface="Calibri"/>
              </a:rPr>
              <a:t> year</a:t>
            </a:r>
            <a:r>
              <a:rPr sz="1200" i="1" spc="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ended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on</a:t>
            </a:r>
            <a:r>
              <a:rPr sz="1200" i="1" dirty="0">
                <a:latin typeface="Calibri"/>
                <a:cs typeface="Calibri"/>
              </a:rPr>
              <a:t> 31</a:t>
            </a:r>
            <a:r>
              <a:rPr sz="1200" i="1" spc="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December</a:t>
            </a:r>
            <a:r>
              <a:rPr sz="1200" i="1" dirty="0">
                <a:latin typeface="Calibri"/>
                <a:cs typeface="Calibri"/>
              </a:rPr>
              <a:t> 2021</a:t>
            </a:r>
            <a:r>
              <a:rPr sz="1200" i="1" spc="5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must</a:t>
            </a:r>
            <a:r>
              <a:rPr sz="1200" i="1" spc="-5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obtain</a:t>
            </a:r>
            <a:r>
              <a:rPr sz="1200" i="1" spc="-5" dirty="0">
                <a:latin typeface="Calibri"/>
                <a:cs typeface="Calibri"/>
              </a:rPr>
              <a:t> approval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from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Meeting. 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Therefore,</a:t>
            </a:r>
            <a:r>
              <a:rPr sz="1200" i="1" spc="-1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</a:t>
            </a:r>
            <a:r>
              <a:rPr sz="1200" i="1" spc="5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Company</a:t>
            </a:r>
            <a:r>
              <a:rPr sz="1200" i="1" spc="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has</a:t>
            </a:r>
            <a:r>
              <a:rPr sz="1200" i="1" spc="-1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proposed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</a:t>
            </a:r>
            <a:r>
              <a:rPr sz="1200" i="1" spc="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above agenda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</a:t>
            </a:r>
            <a:r>
              <a:rPr spc="-195" dirty="0"/>
              <a:t>AT</a:t>
            </a:r>
            <a:r>
              <a:rPr dirty="0"/>
              <a:t>A </a:t>
            </a:r>
            <a:r>
              <a:rPr spc="-35" dirty="0"/>
              <a:t>A</a:t>
            </a:r>
            <a:r>
              <a:rPr spc="-5" dirty="0"/>
              <a:t>CAR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RA</a:t>
            </a:r>
            <a:r>
              <a:rPr spc="-175" dirty="0"/>
              <a:t>P</a:t>
            </a:r>
            <a:r>
              <a:rPr spc="-195" dirty="0"/>
              <a:t>A</a:t>
            </a:r>
            <a:r>
              <a:rPr dirty="0"/>
              <a:t>T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42671" y="582294"/>
            <a:ext cx="22402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15" dirty="0">
                <a:solidFill>
                  <a:srgbClr val="1F3863"/>
                </a:solidFill>
                <a:latin typeface="Calibri"/>
                <a:cs typeface="Calibri"/>
              </a:rPr>
              <a:t>AGENDA</a:t>
            </a:r>
            <a:r>
              <a:rPr sz="1600" b="1" i="1" spc="-10" dirty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1F3863"/>
                </a:solidFill>
                <a:latin typeface="Calibri"/>
                <a:cs typeface="Calibri"/>
              </a:rPr>
              <a:t>OF</a:t>
            </a:r>
            <a:r>
              <a:rPr sz="1600" b="1" i="1" spc="-15" dirty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1600" b="1" i="1" spc="-10" dirty="0">
                <a:solidFill>
                  <a:srgbClr val="1F3863"/>
                </a:solidFill>
                <a:latin typeface="Calibri"/>
                <a:cs typeface="Calibri"/>
              </a:rPr>
              <a:t>THE</a:t>
            </a:r>
            <a:r>
              <a:rPr sz="1600" b="1" i="1" spc="-25" dirty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1F3863"/>
                </a:solidFill>
                <a:latin typeface="Calibri"/>
                <a:cs typeface="Calibri"/>
              </a:rPr>
              <a:t>MEETING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</a:t>
            </a:r>
            <a:r>
              <a:rPr spc="-195" dirty="0"/>
              <a:t>AT</a:t>
            </a:r>
            <a:r>
              <a:rPr dirty="0"/>
              <a:t>A </a:t>
            </a:r>
            <a:r>
              <a:rPr spc="-35" dirty="0"/>
              <a:t>A</a:t>
            </a:r>
            <a:r>
              <a:rPr spc="-5" dirty="0"/>
              <a:t>CAR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RA</a:t>
            </a:r>
            <a:r>
              <a:rPr spc="-175" dirty="0"/>
              <a:t>P</a:t>
            </a:r>
            <a:r>
              <a:rPr spc="-195" dirty="0"/>
              <a:t>A</a:t>
            </a:r>
            <a:r>
              <a:rPr dirty="0"/>
              <a:t>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42671" y="582294"/>
            <a:ext cx="22402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15" dirty="0">
                <a:solidFill>
                  <a:srgbClr val="1F3863"/>
                </a:solidFill>
                <a:latin typeface="Calibri"/>
                <a:cs typeface="Calibri"/>
              </a:rPr>
              <a:t>AGENDA</a:t>
            </a:r>
            <a:r>
              <a:rPr sz="1600" b="1" i="1" spc="-10" dirty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1F3863"/>
                </a:solidFill>
                <a:latin typeface="Calibri"/>
                <a:cs typeface="Calibri"/>
              </a:rPr>
              <a:t>OF</a:t>
            </a:r>
            <a:r>
              <a:rPr sz="1600" b="1" i="1" spc="-15" dirty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1600" b="1" i="1" spc="-10" dirty="0">
                <a:solidFill>
                  <a:srgbClr val="1F3863"/>
                </a:solidFill>
                <a:latin typeface="Calibri"/>
                <a:cs typeface="Calibri"/>
              </a:rPr>
              <a:t>THE</a:t>
            </a:r>
            <a:r>
              <a:rPr sz="1600" b="1" i="1" spc="-25" dirty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1F3863"/>
                </a:solidFill>
                <a:latin typeface="Calibri"/>
                <a:cs typeface="Calibri"/>
              </a:rPr>
              <a:t>MEETING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73608" y="976845"/>
            <a:ext cx="5430520" cy="475615"/>
            <a:chOff x="673608" y="976845"/>
            <a:chExt cx="5430520" cy="47561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8848" y="1002830"/>
              <a:ext cx="5414772" cy="34590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3608" y="976845"/>
              <a:ext cx="1851660" cy="47552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14756" y="1028700"/>
              <a:ext cx="5312664" cy="243839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714755" y="1028700"/>
            <a:ext cx="5313045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30"/>
              </a:spcBef>
            </a:pP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400" b="1" spc="-185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2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CA</a:t>
            </a:r>
            <a:r>
              <a:rPr sz="1400" b="1" spc="-1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KET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GA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4755" y="1402080"/>
            <a:ext cx="5313045" cy="1693545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22225" rIns="0" bIns="0" rtlCol="0">
            <a:spAutoFit/>
          </a:bodyPr>
          <a:lstStyle/>
          <a:p>
            <a:pPr marL="91440" marR="240029" algn="just">
              <a:lnSpc>
                <a:spcPct val="100000"/>
              </a:lnSpc>
              <a:spcBef>
                <a:spcPts val="175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Persetujuan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penggunaan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laba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bersih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Perseroan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untuk tahun buku yang berakhir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pada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tanggal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31</a:t>
            </a:r>
            <a:r>
              <a:rPr sz="1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Desember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2021.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Calibri"/>
              <a:cs typeface="Calibri"/>
            </a:endParaRPr>
          </a:p>
          <a:p>
            <a:pPr marL="91440" marR="240029" algn="just">
              <a:lnSpc>
                <a:spcPct val="100000"/>
              </a:lnSpc>
              <a:spcBef>
                <a:spcPts val="5"/>
              </a:spcBef>
            </a:pPr>
            <a:r>
              <a:rPr sz="1200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Penjelasan: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Mata acara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ini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dilaksanakan berdasarkan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ketentuan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Pasal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22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ayat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1 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anggaran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dasar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Perseroan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dan Pasal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70 dan 71 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UUPT,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penggunaan laba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bersih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Perseroan untuk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tahun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buku yang berakhir tanggal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31 Desember 2021,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harus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mendapatkan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persetujuan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dari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Rapat.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Oleh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karenanya,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Perseroan mengajukan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mata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acara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dimaksud.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46367" y="1012063"/>
            <a:ext cx="115316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i="1" spc="-5" dirty="0">
                <a:solidFill>
                  <a:srgbClr val="404040"/>
                </a:solidFill>
                <a:latin typeface="Calibri"/>
                <a:cs typeface="Calibri"/>
              </a:rPr>
              <a:t>THIR</a:t>
            </a:r>
            <a:r>
              <a:rPr sz="1400" b="1" i="1" dirty="0">
                <a:solidFill>
                  <a:srgbClr val="404040"/>
                </a:solidFill>
                <a:latin typeface="Calibri"/>
                <a:cs typeface="Calibri"/>
              </a:rPr>
              <a:t>D</a:t>
            </a:r>
            <a:r>
              <a:rPr sz="1400" b="1" i="1" spc="-75" dirty="0">
                <a:solidFill>
                  <a:srgbClr val="404040"/>
                </a:solidFill>
                <a:latin typeface="Calibri"/>
                <a:cs typeface="Calibri"/>
              </a:rPr>
              <a:t> A</a:t>
            </a:r>
            <a:r>
              <a:rPr sz="1400" b="1" i="1" dirty="0">
                <a:solidFill>
                  <a:srgbClr val="404040"/>
                </a:solidFill>
                <a:latin typeface="Calibri"/>
                <a:cs typeface="Calibri"/>
              </a:rPr>
              <a:t>GEN</a:t>
            </a:r>
            <a:r>
              <a:rPr sz="1400" b="1" i="1" spc="-20" dirty="0">
                <a:solidFill>
                  <a:srgbClr val="404040"/>
                </a:solidFill>
                <a:latin typeface="Calibri"/>
                <a:cs typeface="Calibri"/>
              </a:rPr>
              <a:t>D</a:t>
            </a:r>
            <a:r>
              <a:rPr sz="1400" b="1" i="1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34176" y="1373885"/>
            <a:ext cx="518350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i="1" spc="-5" dirty="0">
                <a:latin typeface="Calibri"/>
                <a:cs typeface="Calibri"/>
              </a:rPr>
              <a:t>Approval</a:t>
            </a:r>
            <a:r>
              <a:rPr sz="1200" i="1" spc="9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on</a:t>
            </a:r>
            <a:r>
              <a:rPr sz="1200" i="1" spc="9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</a:t>
            </a:r>
            <a:r>
              <a:rPr sz="1200" i="1" spc="9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use</a:t>
            </a:r>
            <a:r>
              <a:rPr sz="1200" i="1" spc="100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of</a:t>
            </a:r>
            <a:r>
              <a:rPr sz="1200" i="1" spc="105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net</a:t>
            </a:r>
            <a:r>
              <a:rPr sz="1200" i="1" spc="10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profits</a:t>
            </a:r>
            <a:r>
              <a:rPr sz="1200" i="1" spc="9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of</a:t>
            </a:r>
            <a:r>
              <a:rPr sz="1200" i="1" spc="9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</a:t>
            </a:r>
            <a:r>
              <a:rPr sz="1200" i="1" spc="90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Company</a:t>
            </a:r>
            <a:r>
              <a:rPr sz="1200" i="1" spc="9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for</a:t>
            </a:r>
            <a:r>
              <a:rPr sz="1200" i="1" spc="9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</a:t>
            </a:r>
            <a:r>
              <a:rPr sz="1200" i="1" spc="9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financial</a:t>
            </a:r>
            <a:r>
              <a:rPr sz="1200" i="1" spc="10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year</a:t>
            </a:r>
            <a:r>
              <a:rPr sz="1200" i="1" spc="9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ended</a:t>
            </a:r>
            <a:r>
              <a:rPr sz="1200" i="1" spc="9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on </a:t>
            </a:r>
            <a:r>
              <a:rPr sz="1200" i="1" spc="-26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31 </a:t>
            </a:r>
            <a:r>
              <a:rPr sz="1200" i="1" spc="-5" dirty="0">
                <a:latin typeface="Calibri"/>
                <a:cs typeface="Calibri"/>
              </a:rPr>
              <a:t>December</a:t>
            </a:r>
            <a:r>
              <a:rPr sz="1200" i="1" dirty="0">
                <a:latin typeface="Calibri"/>
                <a:cs typeface="Calibri"/>
              </a:rPr>
              <a:t> 2021.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Calibri"/>
              <a:cs typeface="Calibri"/>
            </a:endParaRPr>
          </a:p>
          <a:p>
            <a:pPr marL="12700" marR="5715" algn="just">
              <a:lnSpc>
                <a:spcPct val="100000"/>
              </a:lnSpc>
            </a:pPr>
            <a:r>
              <a:rPr sz="1200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Description:</a:t>
            </a:r>
            <a:r>
              <a:rPr sz="1200" i="1" spc="-5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This </a:t>
            </a:r>
            <a:r>
              <a:rPr sz="1200" i="1" spc="-5" dirty="0">
                <a:latin typeface="Calibri"/>
                <a:cs typeface="Calibri"/>
              </a:rPr>
              <a:t>agenda </a:t>
            </a:r>
            <a:r>
              <a:rPr sz="1200" i="1" dirty="0">
                <a:latin typeface="Calibri"/>
                <a:cs typeface="Calibri"/>
              </a:rPr>
              <a:t>is </a:t>
            </a:r>
            <a:r>
              <a:rPr sz="1200" i="1" spc="-5" dirty="0">
                <a:latin typeface="Calibri"/>
                <a:cs typeface="Calibri"/>
              </a:rPr>
              <a:t>carried out </a:t>
            </a:r>
            <a:r>
              <a:rPr sz="1200" i="1" spc="-10" dirty="0">
                <a:latin typeface="Calibri"/>
                <a:cs typeface="Calibri"/>
              </a:rPr>
              <a:t>based </a:t>
            </a:r>
            <a:r>
              <a:rPr sz="1200" i="1" spc="-5" dirty="0">
                <a:latin typeface="Calibri"/>
                <a:cs typeface="Calibri"/>
              </a:rPr>
              <a:t>on </a:t>
            </a:r>
            <a:r>
              <a:rPr sz="1200" i="1" dirty="0">
                <a:latin typeface="Calibri"/>
                <a:cs typeface="Calibri"/>
              </a:rPr>
              <a:t>Article 22 </a:t>
            </a:r>
            <a:r>
              <a:rPr sz="1200" i="1" spc="-5" dirty="0">
                <a:latin typeface="Calibri"/>
                <a:cs typeface="Calibri"/>
              </a:rPr>
              <a:t>paragraph </a:t>
            </a:r>
            <a:r>
              <a:rPr sz="1200" i="1" dirty="0">
                <a:latin typeface="Calibri"/>
                <a:cs typeface="Calibri"/>
              </a:rPr>
              <a:t>1 articles </a:t>
            </a:r>
            <a:r>
              <a:rPr sz="1200" i="1" spc="-20" dirty="0">
                <a:latin typeface="Calibri"/>
                <a:cs typeface="Calibri"/>
              </a:rPr>
              <a:t>of </a:t>
            </a:r>
            <a:r>
              <a:rPr sz="1200" i="1" spc="-1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associations </a:t>
            </a:r>
            <a:r>
              <a:rPr sz="1200" i="1" spc="-10" dirty="0">
                <a:latin typeface="Calibri"/>
                <a:cs typeface="Calibri"/>
              </a:rPr>
              <a:t>of </a:t>
            </a:r>
            <a:r>
              <a:rPr sz="1200" i="1" spc="-5" dirty="0">
                <a:latin typeface="Calibri"/>
                <a:cs typeface="Calibri"/>
              </a:rPr>
              <a:t>the </a:t>
            </a:r>
            <a:r>
              <a:rPr sz="1200" i="1" spc="-10" dirty="0">
                <a:latin typeface="Calibri"/>
                <a:cs typeface="Calibri"/>
              </a:rPr>
              <a:t>Company </a:t>
            </a:r>
            <a:r>
              <a:rPr sz="1200" i="1" spc="-5" dirty="0">
                <a:latin typeface="Calibri"/>
                <a:cs typeface="Calibri"/>
              </a:rPr>
              <a:t>and </a:t>
            </a:r>
            <a:r>
              <a:rPr sz="1200" i="1" dirty="0">
                <a:latin typeface="Calibri"/>
                <a:cs typeface="Calibri"/>
              </a:rPr>
              <a:t>Articles 70 </a:t>
            </a:r>
            <a:r>
              <a:rPr sz="1200" i="1" spc="-5" dirty="0">
                <a:latin typeface="Calibri"/>
                <a:cs typeface="Calibri"/>
              </a:rPr>
              <a:t>and </a:t>
            </a:r>
            <a:r>
              <a:rPr sz="1200" i="1" dirty="0">
                <a:latin typeface="Calibri"/>
                <a:cs typeface="Calibri"/>
              </a:rPr>
              <a:t>71 </a:t>
            </a:r>
            <a:r>
              <a:rPr sz="1200" i="1" spc="-5" dirty="0">
                <a:latin typeface="Calibri"/>
                <a:cs typeface="Calibri"/>
              </a:rPr>
              <a:t>of the </a:t>
            </a:r>
            <a:r>
              <a:rPr sz="1200" i="1" spc="-10" dirty="0">
                <a:latin typeface="Calibri"/>
                <a:cs typeface="Calibri"/>
              </a:rPr>
              <a:t>Company </a:t>
            </a:r>
            <a:r>
              <a:rPr sz="1200" i="1" spc="-25" dirty="0">
                <a:latin typeface="Calibri"/>
                <a:cs typeface="Calibri"/>
              </a:rPr>
              <a:t>Law, </a:t>
            </a:r>
            <a:r>
              <a:rPr sz="1200" i="1" spc="-5" dirty="0">
                <a:latin typeface="Calibri"/>
                <a:cs typeface="Calibri"/>
              </a:rPr>
              <a:t>the use </a:t>
            </a:r>
            <a:r>
              <a:rPr sz="1200" i="1" spc="-20" dirty="0">
                <a:latin typeface="Calibri"/>
                <a:cs typeface="Calibri"/>
              </a:rPr>
              <a:t>of </a:t>
            </a:r>
            <a:r>
              <a:rPr sz="1200" i="1" spc="-1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 </a:t>
            </a:r>
            <a:r>
              <a:rPr sz="1200" i="1" spc="-15" dirty="0">
                <a:latin typeface="Calibri"/>
                <a:cs typeface="Calibri"/>
              </a:rPr>
              <a:t>Company’s </a:t>
            </a:r>
            <a:r>
              <a:rPr sz="1200" i="1" spc="-5" dirty="0">
                <a:latin typeface="Calibri"/>
                <a:cs typeface="Calibri"/>
              </a:rPr>
              <a:t>net profits for the financial </a:t>
            </a:r>
            <a:r>
              <a:rPr sz="1200" i="1" dirty="0">
                <a:latin typeface="Calibri"/>
                <a:cs typeface="Calibri"/>
              </a:rPr>
              <a:t>year </a:t>
            </a:r>
            <a:r>
              <a:rPr sz="1200" i="1" spc="-5" dirty="0">
                <a:latin typeface="Calibri"/>
                <a:cs typeface="Calibri"/>
              </a:rPr>
              <a:t>ended on </a:t>
            </a:r>
            <a:r>
              <a:rPr sz="1200" i="1" dirty="0">
                <a:latin typeface="Calibri"/>
                <a:cs typeface="Calibri"/>
              </a:rPr>
              <a:t>31 </a:t>
            </a:r>
            <a:r>
              <a:rPr sz="1200" i="1" spc="-5" dirty="0">
                <a:latin typeface="Calibri"/>
                <a:cs typeface="Calibri"/>
              </a:rPr>
              <a:t>December </a:t>
            </a:r>
            <a:r>
              <a:rPr sz="1200" i="1" dirty="0">
                <a:latin typeface="Calibri"/>
                <a:cs typeface="Calibri"/>
              </a:rPr>
              <a:t>2021 </a:t>
            </a:r>
            <a:r>
              <a:rPr sz="1200" i="1" spc="-10" dirty="0">
                <a:latin typeface="Calibri"/>
                <a:cs typeface="Calibri"/>
              </a:rPr>
              <a:t>must </a:t>
            </a:r>
            <a:r>
              <a:rPr sz="1200" i="1" spc="-5" dirty="0">
                <a:latin typeface="Calibri"/>
                <a:cs typeface="Calibri"/>
              </a:rPr>
              <a:t> obtain </a:t>
            </a:r>
            <a:r>
              <a:rPr sz="1200" i="1" spc="-10" dirty="0">
                <a:latin typeface="Calibri"/>
                <a:cs typeface="Calibri"/>
              </a:rPr>
              <a:t>approval </a:t>
            </a:r>
            <a:r>
              <a:rPr sz="1200" i="1" spc="-5" dirty="0">
                <a:latin typeface="Calibri"/>
                <a:cs typeface="Calibri"/>
              </a:rPr>
              <a:t>from </a:t>
            </a:r>
            <a:r>
              <a:rPr sz="1200" i="1" dirty="0">
                <a:latin typeface="Calibri"/>
                <a:cs typeface="Calibri"/>
              </a:rPr>
              <a:t>the </a:t>
            </a:r>
            <a:r>
              <a:rPr sz="1200" i="1" spc="-5" dirty="0">
                <a:latin typeface="Calibri"/>
                <a:cs typeface="Calibri"/>
              </a:rPr>
              <a:t>Meeting. Therefore, the </a:t>
            </a:r>
            <a:r>
              <a:rPr sz="1200" i="1" spc="-10" dirty="0">
                <a:latin typeface="Calibri"/>
                <a:cs typeface="Calibri"/>
              </a:rPr>
              <a:t>Company </a:t>
            </a:r>
            <a:r>
              <a:rPr sz="1200" i="1" spc="-5" dirty="0">
                <a:latin typeface="Calibri"/>
                <a:cs typeface="Calibri"/>
              </a:rPr>
              <a:t>has proposed the above </a:t>
            </a:r>
            <a:r>
              <a:rPr sz="1200" i="1" spc="-26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agenda.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96468" y="3546309"/>
            <a:ext cx="5431790" cy="475615"/>
            <a:chOff x="696468" y="3546309"/>
            <a:chExt cx="5431790" cy="475615"/>
          </a:xfrm>
        </p:grpSpPr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3232" y="3572294"/>
              <a:ext cx="5414772" cy="345909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96468" y="3546309"/>
              <a:ext cx="2001012" cy="475526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39140" y="3598163"/>
              <a:ext cx="5312664" cy="243840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739140" y="3598164"/>
            <a:ext cx="5313045" cy="24384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35"/>
              </a:spcBef>
            </a:pP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400" b="1" spc="-18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2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CA</a:t>
            </a:r>
            <a:r>
              <a:rPr sz="1400" b="1" spc="-1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KEE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400" b="1" spc="-10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400" b="1" spc="-1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33044" y="3954779"/>
            <a:ext cx="5313045" cy="1734820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24765" rIns="0" bIns="0" rtlCol="0">
            <a:spAutoFit/>
          </a:bodyPr>
          <a:lstStyle/>
          <a:p>
            <a:pPr marL="90805" marR="240665" algn="just">
              <a:lnSpc>
                <a:spcPct val="100000"/>
              </a:lnSpc>
              <a:spcBef>
                <a:spcPts val="195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Penunjukan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serta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penetapan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akuntan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publik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untuk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melakukan audit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atas laporan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keuangan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Perseroan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untuk tahun buku yang berakhir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pada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tanggal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31 Desember 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2022.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00">
              <a:latin typeface="Calibri"/>
              <a:cs typeface="Calibri"/>
            </a:endParaRPr>
          </a:p>
          <a:p>
            <a:pPr marL="90805" marR="240029" algn="just">
              <a:lnSpc>
                <a:spcPct val="100000"/>
              </a:lnSpc>
            </a:pPr>
            <a:r>
              <a:rPr sz="1200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Penjelasan: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Mata acara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ini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dilaksanakan berdasarkan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ketentuan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Pasal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21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ayat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3 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anggaran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dasar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Perseroan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dan Pasal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69 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UUPT.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Laporan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Keuangan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yang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memuat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Neraca</a:t>
            </a:r>
            <a:r>
              <a:rPr sz="1200" spc="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dan</a:t>
            </a:r>
            <a:r>
              <a:rPr sz="1200" spc="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Perhitungan</a:t>
            </a:r>
            <a:r>
              <a:rPr sz="1200" spc="1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Laba</a:t>
            </a:r>
            <a:r>
              <a:rPr sz="1200" spc="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Rugi</a:t>
            </a:r>
            <a:r>
              <a:rPr sz="1200" spc="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Perseroan</a:t>
            </a:r>
            <a:r>
              <a:rPr sz="1200" spc="1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untuk</a:t>
            </a:r>
            <a:r>
              <a:rPr sz="1200" spc="1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Tahun</a:t>
            </a:r>
            <a:r>
              <a:rPr sz="1200" spc="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Buku</a:t>
            </a:r>
            <a:r>
              <a:rPr sz="1200" spc="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yang</a:t>
            </a:r>
            <a:r>
              <a:rPr sz="1200" spc="1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berakhir </a:t>
            </a:r>
            <a:r>
              <a:rPr sz="1200" spc="-2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31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Desember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2021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harus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mendapatkan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pengesahan dari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Rapat.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Oleh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karenanya,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 Perseroan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mengajukan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mata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acara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dimaksud.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246367" y="3593719"/>
            <a:ext cx="130302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i="1" spc="-10" dirty="0">
                <a:solidFill>
                  <a:srgbClr val="404040"/>
                </a:solidFill>
                <a:latin typeface="Calibri"/>
                <a:cs typeface="Calibri"/>
              </a:rPr>
              <a:t>F</a:t>
            </a:r>
            <a:r>
              <a:rPr sz="1400" b="1" i="1" spc="-5" dirty="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sz="1400" b="1" i="1" spc="-10" dirty="0">
                <a:solidFill>
                  <a:srgbClr val="404040"/>
                </a:solidFill>
                <a:latin typeface="Calibri"/>
                <a:cs typeface="Calibri"/>
              </a:rPr>
              <a:t>U</a:t>
            </a:r>
            <a:r>
              <a:rPr sz="1400" b="1" i="1" spc="-25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1400" b="1" i="1" spc="-5" dirty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r>
              <a:rPr sz="1400" b="1" i="1" dirty="0">
                <a:solidFill>
                  <a:srgbClr val="404040"/>
                </a:solidFill>
                <a:latin typeface="Calibri"/>
                <a:cs typeface="Calibri"/>
              </a:rPr>
              <a:t>H</a:t>
            </a:r>
            <a:r>
              <a:rPr sz="1400" b="1" i="1" spc="-8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i="1" spc="-75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1400" b="1" i="1" spc="-10" dirty="0">
                <a:solidFill>
                  <a:srgbClr val="404040"/>
                </a:solidFill>
                <a:latin typeface="Calibri"/>
                <a:cs typeface="Calibri"/>
              </a:rPr>
              <a:t>G</a:t>
            </a:r>
            <a:r>
              <a:rPr sz="1400" b="1" i="1" dirty="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sz="1400" b="1" i="1" spc="-20" dirty="0">
                <a:solidFill>
                  <a:srgbClr val="404040"/>
                </a:solidFill>
                <a:latin typeface="Calibri"/>
                <a:cs typeface="Calibri"/>
              </a:rPr>
              <a:t>D</a:t>
            </a:r>
            <a:r>
              <a:rPr sz="1400" b="1" i="1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46367" y="3964940"/>
            <a:ext cx="5166360" cy="1696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200" i="1" spc="-5" dirty="0">
                <a:latin typeface="Calibri"/>
                <a:cs typeface="Calibri"/>
              </a:rPr>
              <a:t>Appointment</a:t>
            </a:r>
            <a:r>
              <a:rPr sz="1200" i="1" spc="320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of</a:t>
            </a:r>
            <a:r>
              <a:rPr sz="1200" i="1" spc="31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</a:t>
            </a:r>
            <a:r>
              <a:rPr sz="1200" i="1" spc="32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public</a:t>
            </a:r>
            <a:r>
              <a:rPr sz="1200" i="1" spc="325" dirty="0">
                <a:latin typeface="Calibri"/>
                <a:cs typeface="Calibri"/>
              </a:rPr>
              <a:t> </a:t>
            </a:r>
            <a:r>
              <a:rPr sz="1200" i="1" spc="-15" dirty="0">
                <a:latin typeface="Calibri"/>
                <a:cs typeface="Calibri"/>
              </a:rPr>
              <a:t>accountant</a:t>
            </a:r>
            <a:r>
              <a:rPr sz="1200" i="1" spc="31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to</a:t>
            </a:r>
            <a:r>
              <a:rPr sz="1200" i="1" spc="315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conduct</a:t>
            </a:r>
            <a:r>
              <a:rPr sz="1200" i="1" spc="32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an</a:t>
            </a:r>
            <a:r>
              <a:rPr sz="1200" i="1" spc="315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audit</a:t>
            </a:r>
            <a:r>
              <a:rPr sz="1200" i="1" spc="31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for</a:t>
            </a:r>
            <a:r>
              <a:rPr sz="1200" i="1" spc="30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</a:t>
            </a:r>
            <a:r>
              <a:rPr sz="1200" i="1" spc="325" dirty="0">
                <a:latin typeface="Calibri"/>
                <a:cs typeface="Calibri"/>
              </a:rPr>
              <a:t> </a:t>
            </a:r>
            <a:r>
              <a:rPr sz="1200" i="1" spc="-15" dirty="0">
                <a:latin typeface="Calibri"/>
                <a:cs typeface="Calibri"/>
              </a:rPr>
              <a:t>Company’s</a:t>
            </a:r>
            <a:endParaRPr sz="12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200" i="1" spc="-5" dirty="0">
                <a:latin typeface="Calibri"/>
                <a:cs typeface="Calibri"/>
              </a:rPr>
              <a:t>financial</a:t>
            </a:r>
            <a:r>
              <a:rPr sz="1200" i="1" spc="-10" dirty="0">
                <a:latin typeface="Calibri"/>
                <a:cs typeface="Calibri"/>
              </a:rPr>
              <a:t> statement</a:t>
            </a:r>
            <a:r>
              <a:rPr sz="1200" i="1" spc="-2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for</a:t>
            </a:r>
            <a:r>
              <a:rPr sz="1200" i="1" spc="-1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 financial</a:t>
            </a:r>
            <a:r>
              <a:rPr sz="1200" i="1" dirty="0">
                <a:latin typeface="Calibri"/>
                <a:cs typeface="Calibri"/>
              </a:rPr>
              <a:t> year </a:t>
            </a:r>
            <a:r>
              <a:rPr sz="1200" i="1" spc="-5" dirty="0">
                <a:latin typeface="Calibri"/>
                <a:cs typeface="Calibri"/>
              </a:rPr>
              <a:t>ended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on</a:t>
            </a:r>
            <a:r>
              <a:rPr sz="1200" i="1" dirty="0">
                <a:latin typeface="Calibri"/>
                <a:cs typeface="Calibri"/>
              </a:rPr>
              <a:t> 31</a:t>
            </a:r>
            <a:r>
              <a:rPr sz="1200" i="1" spc="1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December</a:t>
            </a:r>
            <a:r>
              <a:rPr sz="1200" i="1" dirty="0">
                <a:latin typeface="Calibri"/>
                <a:cs typeface="Calibri"/>
              </a:rPr>
              <a:t> 2022.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1200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Description:</a:t>
            </a:r>
            <a:r>
              <a:rPr sz="1200" i="1" spc="-5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This </a:t>
            </a:r>
            <a:r>
              <a:rPr sz="1200" i="1" spc="-5" dirty="0">
                <a:latin typeface="Calibri"/>
                <a:cs typeface="Calibri"/>
              </a:rPr>
              <a:t>agenda </a:t>
            </a:r>
            <a:r>
              <a:rPr sz="1200" i="1" dirty="0">
                <a:latin typeface="Calibri"/>
                <a:cs typeface="Calibri"/>
              </a:rPr>
              <a:t>is </a:t>
            </a:r>
            <a:r>
              <a:rPr sz="1200" i="1" spc="-5" dirty="0">
                <a:latin typeface="Calibri"/>
                <a:cs typeface="Calibri"/>
              </a:rPr>
              <a:t>carried out based on </a:t>
            </a:r>
            <a:r>
              <a:rPr sz="1200" i="1" dirty="0">
                <a:latin typeface="Calibri"/>
                <a:cs typeface="Calibri"/>
              </a:rPr>
              <a:t>Article 11 </a:t>
            </a:r>
            <a:r>
              <a:rPr sz="1200" i="1" spc="-5" dirty="0">
                <a:latin typeface="Calibri"/>
                <a:cs typeface="Calibri"/>
              </a:rPr>
              <a:t>paragraph </a:t>
            </a:r>
            <a:r>
              <a:rPr sz="1200" i="1" dirty="0">
                <a:latin typeface="Calibri"/>
                <a:cs typeface="Calibri"/>
              </a:rPr>
              <a:t>5 </a:t>
            </a:r>
            <a:r>
              <a:rPr sz="1200" i="1" spc="-5" dirty="0">
                <a:latin typeface="Calibri"/>
                <a:cs typeface="Calibri"/>
              </a:rPr>
              <a:t>point </a:t>
            </a:r>
            <a:r>
              <a:rPr sz="1200" i="1" dirty="0">
                <a:latin typeface="Calibri"/>
                <a:cs typeface="Calibri"/>
              </a:rPr>
              <a:t>C </a:t>
            </a:r>
            <a:r>
              <a:rPr sz="1200" i="1" spc="-5" dirty="0">
                <a:latin typeface="Calibri"/>
                <a:cs typeface="Calibri"/>
              </a:rPr>
              <a:t>of 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articles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of</a:t>
            </a:r>
            <a:r>
              <a:rPr sz="1200" i="1" spc="-5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associations</a:t>
            </a:r>
            <a:r>
              <a:rPr sz="1200" i="1" spc="-5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of</a:t>
            </a:r>
            <a:r>
              <a:rPr sz="1200" i="1" spc="-5" dirty="0">
                <a:latin typeface="Calibri"/>
                <a:cs typeface="Calibri"/>
              </a:rPr>
              <a:t> the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20" dirty="0">
                <a:latin typeface="Calibri"/>
                <a:cs typeface="Calibri"/>
              </a:rPr>
              <a:t>Company,</a:t>
            </a:r>
            <a:r>
              <a:rPr sz="1200" i="1" spc="-1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appointment</a:t>
            </a:r>
            <a:r>
              <a:rPr sz="1200" i="1" spc="-5" dirty="0">
                <a:latin typeface="Calibri"/>
                <a:cs typeface="Calibri"/>
              </a:rPr>
              <a:t> of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public 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accountant</a:t>
            </a:r>
            <a:r>
              <a:rPr sz="1200" i="1" spc="-5" dirty="0">
                <a:latin typeface="Calibri"/>
                <a:cs typeface="Calibri"/>
              </a:rPr>
              <a:t> to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conduct</a:t>
            </a:r>
            <a:r>
              <a:rPr sz="1200" i="1" spc="-5" dirty="0">
                <a:latin typeface="Calibri"/>
                <a:cs typeface="Calibri"/>
              </a:rPr>
              <a:t> an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audit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for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15" dirty="0">
                <a:latin typeface="Calibri"/>
                <a:cs typeface="Calibri"/>
              </a:rPr>
              <a:t>Company’s</a:t>
            </a:r>
            <a:r>
              <a:rPr sz="1200" i="1" spc="-1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financial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statement</a:t>
            </a:r>
            <a:r>
              <a:rPr sz="1200" i="1" spc="-5" dirty="0">
                <a:latin typeface="Calibri"/>
                <a:cs typeface="Calibri"/>
              </a:rPr>
              <a:t> for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 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financial </a:t>
            </a:r>
            <a:r>
              <a:rPr sz="1200" i="1" dirty="0">
                <a:latin typeface="Calibri"/>
                <a:cs typeface="Calibri"/>
              </a:rPr>
              <a:t>year </a:t>
            </a:r>
            <a:r>
              <a:rPr sz="1200" i="1" spc="-5" dirty="0">
                <a:latin typeface="Calibri"/>
                <a:cs typeface="Calibri"/>
              </a:rPr>
              <a:t>ended on </a:t>
            </a:r>
            <a:r>
              <a:rPr sz="1200" i="1" dirty="0">
                <a:latin typeface="Calibri"/>
                <a:cs typeface="Calibri"/>
              </a:rPr>
              <a:t>31 </a:t>
            </a:r>
            <a:r>
              <a:rPr sz="1200" i="1" spc="-5" dirty="0">
                <a:latin typeface="Calibri"/>
                <a:cs typeface="Calibri"/>
              </a:rPr>
              <a:t>December </a:t>
            </a:r>
            <a:r>
              <a:rPr sz="1200" i="1" dirty="0">
                <a:latin typeface="Calibri"/>
                <a:cs typeface="Calibri"/>
              </a:rPr>
              <a:t>2022 </a:t>
            </a:r>
            <a:r>
              <a:rPr sz="1200" i="1" spc="-5" dirty="0">
                <a:latin typeface="Calibri"/>
                <a:cs typeface="Calibri"/>
              </a:rPr>
              <a:t>outlined </a:t>
            </a:r>
            <a:r>
              <a:rPr sz="1200" i="1" dirty="0">
                <a:latin typeface="Calibri"/>
                <a:cs typeface="Calibri"/>
              </a:rPr>
              <a:t>in </a:t>
            </a:r>
            <a:r>
              <a:rPr sz="1200" i="1" spc="-5" dirty="0">
                <a:latin typeface="Calibri"/>
                <a:cs typeface="Calibri"/>
              </a:rPr>
              <a:t>the Meeting. Therefore, the 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Company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has</a:t>
            </a:r>
            <a:r>
              <a:rPr sz="1200" i="1" spc="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proposed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 above agenda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2671" y="208915"/>
            <a:ext cx="2590165" cy="642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</a:t>
            </a:r>
            <a:r>
              <a:rPr spc="-195" dirty="0"/>
              <a:t>AT</a:t>
            </a:r>
            <a:r>
              <a:rPr dirty="0"/>
              <a:t>A </a:t>
            </a:r>
            <a:r>
              <a:rPr spc="-35" dirty="0"/>
              <a:t>A</a:t>
            </a:r>
            <a:r>
              <a:rPr spc="-5" dirty="0"/>
              <a:t>CAR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RA</a:t>
            </a:r>
            <a:r>
              <a:rPr spc="-175" dirty="0"/>
              <a:t>P</a:t>
            </a:r>
            <a:r>
              <a:rPr spc="-195" dirty="0"/>
              <a:t>A</a:t>
            </a:r>
            <a:r>
              <a:rPr dirty="0"/>
              <a:t>T</a:t>
            </a: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1600" i="1" spc="-15" dirty="0">
                <a:latin typeface="Calibri"/>
                <a:cs typeface="Calibri"/>
              </a:rPr>
              <a:t>AGENDA</a:t>
            </a:r>
            <a:r>
              <a:rPr sz="1600" i="1" spc="-10" dirty="0">
                <a:latin typeface="Calibri"/>
                <a:cs typeface="Calibri"/>
              </a:rPr>
              <a:t> </a:t>
            </a:r>
            <a:r>
              <a:rPr sz="1600" i="1" spc="-5" dirty="0">
                <a:latin typeface="Calibri"/>
                <a:cs typeface="Calibri"/>
              </a:rPr>
              <a:t>OF </a:t>
            </a:r>
            <a:r>
              <a:rPr sz="1600" i="1" spc="-10" dirty="0">
                <a:latin typeface="Calibri"/>
                <a:cs typeface="Calibri"/>
              </a:rPr>
              <a:t>THE</a:t>
            </a:r>
            <a:r>
              <a:rPr sz="1600" i="1" spc="-20" dirty="0">
                <a:latin typeface="Calibri"/>
                <a:cs typeface="Calibri"/>
              </a:rPr>
              <a:t> </a:t>
            </a:r>
            <a:r>
              <a:rPr sz="1600" i="1" spc="-5" dirty="0">
                <a:latin typeface="Calibri"/>
                <a:cs typeface="Calibri"/>
              </a:rPr>
              <a:t>MEETING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40663" y="1715985"/>
            <a:ext cx="5431790" cy="475615"/>
            <a:chOff x="740663" y="1715985"/>
            <a:chExt cx="5431790" cy="47561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7427" y="1741970"/>
              <a:ext cx="5414772" cy="34590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40663" y="1715985"/>
              <a:ext cx="1879092" cy="47552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3335" y="1767840"/>
              <a:ext cx="5312664" cy="243839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783336" y="1767839"/>
            <a:ext cx="5313045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30"/>
              </a:spcBef>
            </a:pP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400" b="1" spc="-18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2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CA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KE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3336" y="2139695"/>
            <a:ext cx="5313045" cy="2186940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20955" rIns="0" bIns="0" rtlCol="0">
            <a:spAutoFit/>
          </a:bodyPr>
          <a:lstStyle/>
          <a:p>
            <a:pPr marL="90805" algn="just">
              <a:lnSpc>
                <a:spcPct val="100000"/>
              </a:lnSpc>
              <a:spcBef>
                <a:spcPts val="165"/>
              </a:spcBef>
            </a:pP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Penentuan</a:t>
            </a:r>
            <a:r>
              <a:rPr sz="1400" spc="1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besaran</a:t>
            </a:r>
            <a:r>
              <a:rPr sz="1400" spc="1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remunerasi</a:t>
            </a:r>
            <a:r>
              <a:rPr sz="1400" spc="1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bagi</a:t>
            </a:r>
            <a:r>
              <a:rPr sz="1400" spc="1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anggota</a:t>
            </a:r>
            <a:r>
              <a:rPr sz="1400" spc="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Dewan</a:t>
            </a:r>
            <a:r>
              <a:rPr sz="1400" spc="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Komisaris</a:t>
            </a:r>
            <a:r>
              <a:rPr sz="1400" spc="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dan</a:t>
            </a:r>
            <a:endParaRPr sz="1400">
              <a:latin typeface="Calibri"/>
              <a:cs typeface="Calibri"/>
            </a:endParaRPr>
          </a:p>
          <a:p>
            <a:pPr marL="90805" algn="just">
              <a:lnSpc>
                <a:spcPct val="100000"/>
              </a:lnSpc>
            </a:pP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Direksi Perseroan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untuk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tahun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2022.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Calibri"/>
              <a:cs typeface="Calibri"/>
            </a:endParaRPr>
          </a:p>
          <a:p>
            <a:pPr marL="90805" marR="240665" algn="just">
              <a:lnSpc>
                <a:spcPct val="100000"/>
              </a:lnSpc>
            </a:pPr>
            <a:r>
              <a:rPr sz="1400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Penjelasan: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Mata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acara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ini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dilaksanakan</a:t>
            </a:r>
            <a:r>
              <a:rPr sz="1400" spc="3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berdasarkan</a:t>
            </a:r>
            <a:r>
              <a:rPr sz="1400" spc="3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ketentuan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Pasal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15 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ayat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14 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dan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Pasal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18 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ayat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12</a:t>
            </a:r>
            <a:r>
              <a:rPr sz="1400" spc="3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anggaran dasar</a:t>
            </a:r>
            <a:r>
              <a:rPr sz="1400" spc="3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Perseroan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serta Pasal 96 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ayat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1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dan Pasal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113 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UUPT,</a:t>
            </a:r>
            <a:r>
              <a:rPr sz="1400" spc="25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penentuan remunerasi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 bagi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anggota Dewan Komisaris dan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Direksi Perseroan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untuk 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Tahun 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2021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harus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memerlukan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persetujuan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Rapat.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Oleh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karenanya,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Perseroan mengajukan</a:t>
            </a:r>
            <a:r>
              <a:rPr sz="1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mata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acara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dimaksud.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14313" y="1750517"/>
            <a:ext cx="110299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i="1" dirty="0">
                <a:solidFill>
                  <a:srgbClr val="404040"/>
                </a:solidFill>
                <a:latin typeface="Calibri"/>
                <a:cs typeface="Calibri"/>
              </a:rPr>
              <a:t>FIFTH</a:t>
            </a:r>
            <a:r>
              <a:rPr sz="1400" b="1" i="1" spc="-9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i="1" spc="-75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1400" b="1" i="1" spc="-5" dirty="0">
                <a:solidFill>
                  <a:srgbClr val="404040"/>
                </a:solidFill>
                <a:latin typeface="Calibri"/>
                <a:cs typeface="Calibri"/>
              </a:rPr>
              <a:t>GEN</a:t>
            </a:r>
            <a:r>
              <a:rPr sz="1400" b="1" i="1" spc="-20" dirty="0">
                <a:solidFill>
                  <a:srgbClr val="404040"/>
                </a:solidFill>
                <a:latin typeface="Calibri"/>
                <a:cs typeface="Calibri"/>
              </a:rPr>
              <a:t>D</a:t>
            </a:r>
            <a:r>
              <a:rPr sz="1400" b="1" i="1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02121" y="2109597"/>
            <a:ext cx="5183505" cy="21926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1400" i="1" spc="-5" dirty="0">
                <a:latin typeface="Calibri"/>
                <a:cs typeface="Calibri"/>
              </a:rPr>
              <a:t>Determination of the remuneration </a:t>
            </a:r>
            <a:r>
              <a:rPr sz="1400" i="1" spc="-10" dirty="0">
                <a:latin typeface="Calibri"/>
                <a:cs typeface="Calibri"/>
              </a:rPr>
              <a:t>of </a:t>
            </a:r>
            <a:r>
              <a:rPr sz="1400" i="1" spc="-5" dirty="0">
                <a:latin typeface="Calibri"/>
                <a:cs typeface="Calibri"/>
              </a:rPr>
              <a:t>the members </a:t>
            </a:r>
            <a:r>
              <a:rPr sz="1400" i="1" spc="-10" dirty="0">
                <a:latin typeface="Calibri"/>
                <a:cs typeface="Calibri"/>
              </a:rPr>
              <a:t>of </a:t>
            </a:r>
            <a:r>
              <a:rPr sz="1400" i="1" spc="-5" dirty="0">
                <a:latin typeface="Calibri"/>
                <a:cs typeface="Calibri"/>
              </a:rPr>
              <a:t>the Board </a:t>
            </a:r>
            <a:r>
              <a:rPr sz="1400" i="1" spc="-15" dirty="0">
                <a:latin typeface="Calibri"/>
                <a:cs typeface="Calibri"/>
              </a:rPr>
              <a:t>of </a:t>
            </a:r>
            <a:r>
              <a:rPr sz="1400" i="1" spc="-10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Commissioners and </a:t>
            </a:r>
            <a:r>
              <a:rPr sz="1400" i="1" dirty="0">
                <a:latin typeface="Calibri"/>
                <a:cs typeface="Calibri"/>
              </a:rPr>
              <a:t>the </a:t>
            </a:r>
            <a:r>
              <a:rPr sz="1400" i="1" spc="-5" dirty="0">
                <a:latin typeface="Calibri"/>
                <a:cs typeface="Calibri"/>
              </a:rPr>
              <a:t>Board of Directors of the </a:t>
            </a:r>
            <a:r>
              <a:rPr sz="1400" i="1" spc="-10" dirty="0">
                <a:latin typeface="Calibri"/>
                <a:cs typeface="Calibri"/>
              </a:rPr>
              <a:t>Company </a:t>
            </a:r>
            <a:r>
              <a:rPr sz="1400" i="1" spc="-5" dirty="0">
                <a:latin typeface="Calibri"/>
                <a:cs typeface="Calibri"/>
              </a:rPr>
              <a:t>for the year </a:t>
            </a:r>
            <a:r>
              <a:rPr sz="1400" i="1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2022.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Calibri"/>
              <a:cs typeface="Calibri"/>
            </a:endParaRPr>
          </a:p>
          <a:p>
            <a:pPr marL="12700" marR="6350" algn="just">
              <a:lnSpc>
                <a:spcPct val="100099"/>
              </a:lnSpc>
            </a:pPr>
            <a:r>
              <a:rPr sz="1400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Description:</a:t>
            </a:r>
            <a:r>
              <a:rPr sz="1400" i="1" spc="140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This</a:t>
            </a:r>
            <a:r>
              <a:rPr sz="1400" i="1" spc="155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agenda</a:t>
            </a:r>
            <a:r>
              <a:rPr sz="1400" i="1" spc="140" dirty="0">
                <a:latin typeface="Calibri"/>
                <a:cs typeface="Calibri"/>
              </a:rPr>
              <a:t> </a:t>
            </a:r>
            <a:r>
              <a:rPr sz="1400" i="1" dirty="0">
                <a:latin typeface="Calibri"/>
                <a:cs typeface="Calibri"/>
              </a:rPr>
              <a:t>is</a:t>
            </a:r>
            <a:r>
              <a:rPr sz="1400" i="1" spc="155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carried</a:t>
            </a:r>
            <a:r>
              <a:rPr sz="1400" i="1" spc="145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out</a:t>
            </a:r>
            <a:r>
              <a:rPr sz="1400" i="1" spc="145" dirty="0">
                <a:latin typeface="Calibri"/>
                <a:cs typeface="Calibri"/>
              </a:rPr>
              <a:t> </a:t>
            </a:r>
            <a:r>
              <a:rPr sz="1400" i="1" dirty="0">
                <a:latin typeface="Calibri"/>
                <a:cs typeface="Calibri"/>
              </a:rPr>
              <a:t>based</a:t>
            </a:r>
            <a:r>
              <a:rPr sz="1400" i="1" spc="145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on</a:t>
            </a:r>
            <a:r>
              <a:rPr sz="1400" i="1" spc="145" dirty="0">
                <a:latin typeface="Calibri"/>
                <a:cs typeface="Calibri"/>
              </a:rPr>
              <a:t> </a:t>
            </a:r>
            <a:r>
              <a:rPr sz="1400" i="1" dirty="0">
                <a:latin typeface="Calibri"/>
                <a:cs typeface="Calibri"/>
              </a:rPr>
              <a:t>Article</a:t>
            </a:r>
            <a:r>
              <a:rPr sz="1400" i="1" spc="145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15</a:t>
            </a:r>
            <a:r>
              <a:rPr sz="1400" i="1" spc="145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paragraph </a:t>
            </a:r>
            <a:r>
              <a:rPr sz="1400" i="1" spc="-305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14 </a:t>
            </a:r>
            <a:r>
              <a:rPr sz="1400" i="1" dirty="0">
                <a:latin typeface="Calibri"/>
                <a:cs typeface="Calibri"/>
              </a:rPr>
              <a:t>and Article </a:t>
            </a:r>
            <a:r>
              <a:rPr sz="1400" i="1" spc="-5" dirty="0">
                <a:latin typeface="Calibri"/>
                <a:cs typeface="Calibri"/>
              </a:rPr>
              <a:t>18 </a:t>
            </a:r>
            <a:r>
              <a:rPr sz="1400" i="1" dirty="0">
                <a:latin typeface="Calibri"/>
                <a:cs typeface="Calibri"/>
              </a:rPr>
              <a:t>paragraph </a:t>
            </a:r>
            <a:r>
              <a:rPr sz="1400" i="1" spc="-5" dirty="0">
                <a:latin typeface="Calibri"/>
                <a:cs typeface="Calibri"/>
              </a:rPr>
              <a:t>12 of associations of the Company </a:t>
            </a:r>
            <a:r>
              <a:rPr sz="1400" i="1" dirty="0">
                <a:latin typeface="Calibri"/>
                <a:cs typeface="Calibri"/>
              </a:rPr>
              <a:t>and </a:t>
            </a:r>
            <a:r>
              <a:rPr sz="1400" i="1" spc="5" dirty="0">
                <a:latin typeface="Calibri"/>
                <a:cs typeface="Calibri"/>
              </a:rPr>
              <a:t> </a:t>
            </a:r>
            <a:r>
              <a:rPr sz="1400" i="1" dirty="0">
                <a:latin typeface="Calibri"/>
                <a:cs typeface="Calibri"/>
              </a:rPr>
              <a:t>Article</a:t>
            </a:r>
            <a:r>
              <a:rPr sz="1400" i="1" spc="5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96</a:t>
            </a:r>
            <a:r>
              <a:rPr sz="1400" i="1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paragraph</a:t>
            </a:r>
            <a:r>
              <a:rPr sz="1400" i="1" dirty="0">
                <a:latin typeface="Calibri"/>
                <a:cs typeface="Calibri"/>
              </a:rPr>
              <a:t> 1</a:t>
            </a:r>
            <a:r>
              <a:rPr sz="1400" i="1" spc="5" dirty="0">
                <a:latin typeface="Calibri"/>
                <a:cs typeface="Calibri"/>
              </a:rPr>
              <a:t> </a:t>
            </a:r>
            <a:r>
              <a:rPr sz="1400" i="1" dirty="0">
                <a:latin typeface="Calibri"/>
                <a:cs typeface="Calibri"/>
              </a:rPr>
              <a:t>and</a:t>
            </a:r>
            <a:r>
              <a:rPr sz="1400" i="1" spc="5" dirty="0">
                <a:latin typeface="Calibri"/>
                <a:cs typeface="Calibri"/>
              </a:rPr>
              <a:t> </a:t>
            </a:r>
            <a:r>
              <a:rPr sz="1400" i="1" dirty="0">
                <a:latin typeface="Calibri"/>
                <a:cs typeface="Calibri"/>
              </a:rPr>
              <a:t>Article</a:t>
            </a:r>
            <a:r>
              <a:rPr sz="1400" i="1" spc="5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113</a:t>
            </a:r>
            <a:r>
              <a:rPr sz="1400" i="1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Company</a:t>
            </a:r>
            <a:r>
              <a:rPr sz="1400" i="1" spc="310" dirty="0">
                <a:latin typeface="Calibri"/>
                <a:cs typeface="Calibri"/>
              </a:rPr>
              <a:t> </a:t>
            </a:r>
            <a:r>
              <a:rPr sz="1400" i="1" spc="-20" dirty="0">
                <a:latin typeface="Calibri"/>
                <a:cs typeface="Calibri"/>
              </a:rPr>
              <a:t>Law,</a:t>
            </a:r>
            <a:r>
              <a:rPr sz="1400" i="1" spc="280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the </a:t>
            </a:r>
            <a:r>
              <a:rPr sz="1400" i="1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determination of remuneration for members </a:t>
            </a:r>
            <a:r>
              <a:rPr sz="1400" i="1" spc="-10" dirty="0">
                <a:latin typeface="Calibri"/>
                <a:cs typeface="Calibri"/>
              </a:rPr>
              <a:t>of </a:t>
            </a:r>
            <a:r>
              <a:rPr sz="1400" i="1" spc="-5" dirty="0">
                <a:latin typeface="Calibri"/>
                <a:cs typeface="Calibri"/>
              </a:rPr>
              <a:t>the Company's Board </a:t>
            </a:r>
            <a:r>
              <a:rPr sz="1400" i="1" spc="-15" dirty="0">
                <a:latin typeface="Calibri"/>
                <a:cs typeface="Calibri"/>
              </a:rPr>
              <a:t>of </a:t>
            </a:r>
            <a:r>
              <a:rPr sz="1400" i="1" spc="-10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Commissioners</a:t>
            </a:r>
            <a:r>
              <a:rPr sz="1400" i="1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and</a:t>
            </a:r>
            <a:r>
              <a:rPr sz="1400" i="1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Directors</a:t>
            </a:r>
            <a:r>
              <a:rPr sz="1400" i="1" dirty="0">
                <a:latin typeface="Calibri"/>
                <a:cs typeface="Calibri"/>
              </a:rPr>
              <a:t> </a:t>
            </a:r>
            <a:r>
              <a:rPr sz="1400" i="1" spc="-10" dirty="0">
                <a:latin typeface="Calibri"/>
                <a:cs typeface="Calibri"/>
              </a:rPr>
              <a:t>for</a:t>
            </a:r>
            <a:r>
              <a:rPr sz="1400" i="1" spc="-5" dirty="0">
                <a:latin typeface="Calibri"/>
                <a:cs typeface="Calibri"/>
              </a:rPr>
              <a:t> 2021</a:t>
            </a:r>
            <a:r>
              <a:rPr sz="1400" i="1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must</a:t>
            </a:r>
            <a:r>
              <a:rPr sz="1400" i="1" dirty="0">
                <a:latin typeface="Calibri"/>
                <a:cs typeface="Calibri"/>
              </a:rPr>
              <a:t> </a:t>
            </a:r>
            <a:r>
              <a:rPr sz="1400" i="1" spc="-10" dirty="0">
                <a:latin typeface="Calibri"/>
                <a:cs typeface="Calibri"/>
              </a:rPr>
              <a:t>obtain</a:t>
            </a:r>
            <a:r>
              <a:rPr sz="1400" i="1" spc="-5" dirty="0">
                <a:latin typeface="Calibri"/>
                <a:cs typeface="Calibri"/>
              </a:rPr>
              <a:t> approval</a:t>
            </a:r>
            <a:r>
              <a:rPr sz="1400" i="1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of</a:t>
            </a:r>
            <a:r>
              <a:rPr sz="1400" i="1" dirty="0">
                <a:latin typeface="Calibri"/>
                <a:cs typeface="Calibri"/>
              </a:rPr>
              <a:t> a </a:t>
            </a:r>
            <a:r>
              <a:rPr sz="1400" i="1" spc="5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Meeting.</a:t>
            </a:r>
            <a:r>
              <a:rPr sz="1400" i="1" spc="-15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Therefore,</a:t>
            </a:r>
            <a:r>
              <a:rPr sz="1400" i="1" spc="-40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the</a:t>
            </a:r>
            <a:r>
              <a:rPr sz="1400" i="1" spc="10" dirty="0">
                <a:latin typeface="Calibri"/>
                <a:cs typeface="Calibri"/>
              </a:rPr>
              <a:t> </a:t>
            </a:r>
            <a:r>
              <a:rPr sz="1400" i="1" spc="-10" dirty="0">
                <a:latin typeface="Calibri"/>
                <a:cs typeface="Calibri"/>
              </a:rPr>
              <a:t>Company</a:t>
            </a:r>
            <a:r>
              <a:rPr sz="1400" i="1" spc="10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has</a:t>
            </a:r>
            <a:r>
              <a:rPr sz="1400" i="1" spc="5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proposed</a:t>
            </a:r>
            <a:r>
              <a:rPr sz="1400" i="1" spc="-10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the</a:t>
            </a:r>
            <a:r>
              <a:rPr sz="1400" i="1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above</a:t>
            </a:r>
            <a:r>
              <a:rPr sz="1400" i="1" spc="-15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agenda.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1999" cy="6857997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3860" y="1283207"/>
              <a:ext cx="5801867" cy="387248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50519" y="1226819"/>
              <a:ext cx="5873496" cy="385724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63295" y="1322832"/>
              <a:ext cx="5687568" cy="3759708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555345" y="1312291"/>
            <a:ext cx="5427980" cy="836294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R="5080">
              <a:lnSpc>
                <a:spcPct val="90000"/>
              </a:lnSpc>
              <a:spcBef>
                <a:spcPts val="320"/>
              </a:spcBef>
            </a:pP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Rapat</a:t>
            </a:r>
            <a:r>
              <a:rPr sz="19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Umum</a:t>
            </a:r>
            <a:r>
              <a:rPr sz="19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Pemegang</a:t>
            </a:r>
            <a:r>
              <a:rPr sz="19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Saham</a:t>
            </a:r>
            <a:r>
              <a:rPr sz="19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Luar</a:t>
            </a:r>
            <a:r>
              <a:rPr sz="19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Biasa</a:t>
            </a:r>
            <a:r>
              <a:rPr sz="19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(“</a:t>
            </a:r>
            <a:r>
              <a:rPr sz="1900" b="1" spc="-5" dirty="0">
                <a:solidFill>
                  <a:srgbClr val="FFFFFF"/>
                </a:solidFill>
                <a:latin typeface="Calibri"/>
                <a:cs typeface="Calibri"/>
              </a:rPr>
              <a:t>Rapat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”)</a:t>
            </a:r>
            <a:r>
              <a:rPr sz="19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PT </a:t>
            </a:r>
            <a:r>
              <a:rPr sz="1900" spc="-4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Mitrabahtera</a:t>
            </a:r>
            <a:r>
              <a:rPr sz="19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Segara</a:t>
            </a:r>
            <a:r>
              <a:rPr sz="19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Sejati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Tbk.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 (“</a:t>
            </a:r>
            <a:r>
              <a:rPr sz="1900" b="1" spc="-10" dirty="0">
                <a:solidFill>
                  <a:srgbClr val="FFFFFF"/>
                </a:solidFill>
                <a:latin typeface="Calibri"/>
                <a:cs typeface="Calibri"/>
              </a:rPr>
              <a:t>Perseroan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”)</a:t>
            </a:r>
            <a:r>
              <a:rPr sz="19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akan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diselenggarakan</a:t>
            </a:r>
            <a:r>
              <a:rPr sz="19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pada: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5345" y="2510942"/>
            <a:ext cx="1243330" cy="1189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34000"/>
              </a:lnSpc>
              <a:spcBef>
                <a:spcPts val="95"/>
              </a:spcBef>
            </a:pP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Har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/</a:t>
            </a:r>
            <a:r>
              <a:rPr sz="1900" spc="-15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sz="1900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900" spc="-50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al 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Pukul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35" dirty="0">
                <a:solidFill>
                  <a:srgbClr val="FFFFFF"/>
                </a:solidFill>
                <a:latin typeface="Calibri"/>
                <a:cs typeface="Calibri"/>
              </a:rPr>
              <a:t>Tempat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84425" y="2510942"/>
            <a:ext cx="2966085" cy="237885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869"/>
              </a:spcBef>
            </a:pP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r>
              <a:rPr sz="1900" spc="4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Kamis,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16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Juni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 2022</a:t>
            </a:r>
            <a:endParaRPr sz="19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70"/>
              </a:spcBef>
            </a:pP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r>
              <a:rPr sz="1900" spc="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10:50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WIB –</a:t>
            </a:r>
            <a:r>
              <a:rPr sz="19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Selesai</a:t>
            </a:r>
            <a:endParaRPr sz="19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80"/>
              </a:spcBef>
            </a:pP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r>
              <a:rPr sz="1900" spc="4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Graha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Irama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Lt.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endParaRPr sz="1900" dirty="0">
              <a:latin typeface="Calibri"/>
              <a:cs typeface="Calibri"/>
            </a:endParaRPr>
          </a:p>
          <a:p>
            <a:pPr marL="161290">
              <a:lnSpc>
                <a:spcPct val="100000"/>
              </a:lnSpc>
              <a:spcBef>
                <a:spcPts val="770"/>
              </a:spcBef>
            </a:pP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Jl.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H.R.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Rasuna</a:t>
            </a:r>
            <a:r>
              <a:rPr sz="19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Said</a:t>
            </a:r>
            <a:r>
              <a:rPr sz="19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Blok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X-</a:t>
            </a:r>
            <a:r>
              <a:rPr lang="en-US" sz="1900" spc="-1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endParaRPr sz="1900" dirty="0">
              <a:latin typeface="Calibri"/>
              <a:cs typeface="Calibri"/>
            </a:endParaRPr>
          </a:p>
          <a:p>
            <a:pPr marL="158115">
              <a:lnSpc>
                <a:spcPct val="100000"/>
              </a:lnSpc>
              <a:spcBef>
                <a:spcPts val="765"/>
              </a:spcBef>
            </a:pPr>
            <a:r>
              <a:rPr sz="1900" spc="-30" dirty="0">
                <a:solidFill>
                  <a:srgbClr val="FFFFFF"/>
                </a:solidFill>
                <a:latin typeface="Calibri"/>
                <a:cs typeface="Calibri"/>
              </a:rPr>
              <a:t>Kav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 1-2,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Kuningan</a:t>
            </a:r>
            <a:endParaRPr sz="1900" dirty="0">
              <a:latin typeface="Calibri"/>
              <a:cs typeface="Calibri"/>
            </a:endParaRPr>
          </a:p>
          <a:p>
            <a:pPr marL="158115">
              <a:lnSpc>
                <a:spcPct val="100000"/>
              </a:lnSpc>
              <a:spcBef>
                <a:spcPts val="785"/>
              </a:spcBef>
            </a:pP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Jakarta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Selatan</a:t>
            </a:r>
            <a:r>
              <a:rPr sz="19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12950.</a:t>
            </a:r>
            <a:endParaRPr sz="190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234684" y="1271016"/>
            <a:ext cx="5575300" cy="3162300"/>
          </a:xfrm>
          <a:custGeom>
            <a:avLst/>
            <a:gdLst/>
            <a:ahLst/>
            <a:cxnLst/>
            <a:rect l="l" t="t" r="r" b="b"/>
            <a:pathLst>
              <a:path w="5575300" h="3162300">
                <a:moveTo>
                  <a:pt x="0" y="3162299"/>
                </a:moveTo>
                <a:lnTo>
                  <a:pt x="5574792" y="3162299"/>
                </a:lnTo>
                <a:lnTo>
                  <a:pt x="5574792" y="0"/>
                </a:lnTo>
                <a:lnTo>
                  <a:pt x="0" y="0"/>
                </a:lnTo>
                <a:lnTo>
                  <a:pt x="0" y="3162299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327394" y="2591816"/>
            <a:ext cx="925194" cy="894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95"/>
              </a:spcBef>
            </a:pPr>
            <a:r>
              <a:rPr sz="1900" i="1" spc="-10" dirty="0">
                <a:latin typeface="Calibri"/>
                <a:cs typeface="Calibri"/>
              </a:rPr>
              <a:t>Da</a:t>
            </a:r>
            <a:r>
              <a:rPr sz="1900" i="1" dirty="0">
                <a:latin typeface="Calibri"/>
                <a:cs typeface="Calibri"/>
              </a:rPr>
              <a:t>y</a:t>
            </a:r>
            <a:r>
              <a:rPr sz="1900" i="1" spc="-10" dirty="0">
                <a:latin typeface="Calibri"/>
                <a:cs typeface="Calibri"/>
              </a:rPr>
              <a:t>/da</a:t>
            </a:r>
            <a:r>
              <a:rPr sz="1900" i="1" spc="-35" dirty="0">
                <a:latin typeface="Calibri"/>
                <a:cs typeface="Calibri"/>
              </a:rPr>
              <a:t>t</a:t>
            </a:r>
            <a:r>
              <a:rPr sz="1900" i="1" spc="-5" dirty="0">
                <a:latin typeface="Calibri"/>
                <a:cs typeface="Calibri"/>
              </a:rPr>
              <a:t>e  </a:t>
            </a:r>
            <a:r>
              <a:rPr sz="1900" i="1" spc="-10" dirty="0">
                <a:latin typeface="Calibri"/>
                <a:cs typeface="Calibri"/>
              </a:rPr>
              <a:t>Time </a:t>
            </a:r>
            <a:r>
              <a:rPr sz="1900" i="1" spc="-5" dirty="0">
                <a:latin typeface="Calibri"/>
                <a:cs typeface="Calibri"/>
              </a:rPr>
              <a:t> </a:t>
            </a:r>
            <a:r>
              <a:rPr sz="1900" i="1" spc="-25" dirty="0">
                <a:latin typeface="Calibri"/>
                <a:cs typeface="Calibri"/>
              </a:rPr>
              <a:t>Venue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14694" y="1288542"/>
            <a:ext cx="4904740" cy="3065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24154" algn="just">
              <a:lnSpc>
                <a:spcPct val="100000"/>
              </a:lnSpc>
              <a:spcBef>
                <a:spcPts val="95"/>
              </a:spcBef>
            </a:pPr>
            <a:r>
              <a:rPr sz="1900" i="1" spc="-10" dirty="0">
                <a:latin typeface="Calibri"/>
                <a:cs typeface="Calibri"/>
              </a:rPr>
              <a:t>Extraordinary </a:t>
            </a:r>
            <a:r>
              <a:rPr sz="1900" i="1" spc="-5" dirty="0">
                <a:latin typeface="Calibri"/>
                <a:cs typeface="Calibri"/>
              </a:rPr>
              <a:t>General </a:t>
            </a:r>
            <a:r>
              <a:rPr sz="1900" i="1" spc="-10" dirty="0">
                <a:latin typeface="Calibri"/>
                <a:cs typeface="Calibri"/>
              </a:rPr>
              <a:t>Meeting </a:t>
            </a:r>
            <a:r>
              <a:rPr sz="1900" i="1" spc="-5" dirty="0">
                <a:latin typeface="Calibri"/>
                <a:cs typeface="Calibri"/>
              </a:rPr>
              <a:t>of </a:t>
            </a:r>
            <a:r>
              <a:rPr sz="1900" i="1" spc="-10" dirty="0">
                <a:latin typeface="Calibri"/>
                <a:cs typeface="Calibri"/>
              </a:rPr>
              <a:t>Shareholders </a:t>
            </a:r>
            <a:r>
              <a:rPr sz="1900" i="1" spc="-5" dirty="0">
                <a:latin typeface="Calibri"/>
                <a:cs typeface="Calibri"/>
              </a:rPr>
              <a:t> (“</a:t>
            </a:r>
            <a:r>
              <a:rPr sz="1900" b="1" i="1" spc="-5" dirty="0">
                <a:latin typeface="Calibri"/>
                <a:cs typeface="Calibri"/>
              </a:rPr>
              <a:t>Meeting</a:t>
            </a:r>
            <a:r>
              <a:rPr sz="1900" i="1" spc="-5" dirty="0">
                <a:latin typeface="Calibri"/>
                <a:cs typeface="Calibri"/>
              </a:rPr>
              <a:t>”) </a:t>
            </a:r>
            <a:r>
              <a:rPr sz="1900" i="1" spc="-10" dirty="0">
                <a:latin typeface="Calibri"/>
                <a:cs typeface="Calibri"/>
              </a:rPr>
              <a:t>PT Mitrabahtera Segara Sejati </a:t>
            </a:r>
            <a:r>
              <a:rPr sz="1900" i="1" spc="-5" dirty="0">
                <a:latin typeface="Calibri"/>
                <a:cs typeface="Calibri"/>
              </a:rPr>
              <a:t>Tbk. </a:t>
            </a:r>
            <a:r>
              <a:rPr sz="1900" i="1" spc="-415" dirty="0">
                <a:latin typeface="Calibri"/>
                <a:cs typeface="Calibri"/>
              </a:rPr>
              <a:t> </a:t>
            </a:r>
            <a:r>
              <a:rPr sz="1900" i="1" spc="-10" dirty="0">
                <a:latin typeface="Calibri"/>
                <a:cs typeface="Calibri"/>
              </a:rPr>
              <a:t>(“</a:t>
            </a:r>
            <a:r>
              <a:rPr sz="1900" b="1" i="1" spc="-10" dirty="0">
                <a:latin typeface="Calibri"/>
                <a:cs typeface="Calibri"/>
              </a:rPr>
              <a:t>Company</a:t>
            </a:r>
            <a:r>
              <a:rPr sz="1900" i="1" spc="-10" dirty="0">
                <a:latin typeface="Calibri"/>
                <a:cs typeface="Calibri"/>
              </a:rPr>
              <a:t>”)</a:t>
            </a:r>
            <a:r>
              <a:rPr sz="1900" i="1" spc="15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will</a:t>
            </a:r>
            <a:r>
              <a:rPr sz="1900" i="1" spc="10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be</a:t>
            </a:r>
            <a:r>
              <a:rPr sz="1900" i="1" dirty="0">
                <a:latin typeface="Calibri"/>
                <a:cs typeface="Calibri"/>
              </a:rPr>
              <a:t> </a:t>
            </a:r>
            <a:r>
              <a:rPr sz="1900" i="1" spc="-10" dirty="0">
                <a:latin typeface="Calibri"/>
                <a:cs typeface="Calibri"/>
              </a:rPr>
              <a:t>held</a:t>
            </a:r>
            <a:r>
              <a:rPr sz="1900" i="1" spc="5" dirty="0">
                <a:latin typeface="Calibri"/>
                <a:cs typeface="Calibri"/>
              </a:rPr>
              <a:t> </a:t>
            </a:r>
            <a:r>
              <a:rPr sz="1900" i="1" spc="-10" dirty="0">
                <a:latin typeface="Calibri"/>
                <a:cs typeface="Calibri"/>
              </a:rPr>
              <a:t>on:</a:t>
            </a:r>
            <a:endParaRPr sz="19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Calibri"/>
              <a:cs typeface="Calibri"/>
            </a:endParaRPr>
          </a:p>
          <a:p>
            <a:pPr marL="1841500">
              <a:lnSpc>
                <a:spcPct val="100000"/>
              </a:lnSpc>
            </a:pPr>
            <a:r>
              <a:rPr sz="1900" i="1" spc="-5" dirty="0">
                <a:latin typeface="Calibri"/>
                <a:cs typeface="Calibri"/>
              </a:rPr>
              <a:t>:</a:t>
            </a:r>
            <a:r>
              <a:rPr sz="1900" i="1" dirty="0">
                <a:latin typeface="Calibri"/>
                <a:cs typeface="Calibri"/>
              </a:rPr>
              <a:t> </a:t>
            </a:r>
            <a:r>
              <a:rPr sz="1900" i="1" spc="-20" dirty="0">
                <a:latin typeface="Calibri"/>
                <a:cs typeface="Calibri"/>
              </a:rPr>
              <a:t>Thursday,</a:t>
            </a:r>
            <a:r>
              <a:rPr sz="1900" i="1" dirty="0">
                <a:latin typeface="Calibri"/>
                <a:cs typeface="Calibri"/>
              </a:rPr>
              <a:t> </a:t>
            </a:r>
            <a:r>
              <a:rPr sz="1900" i="1" spc="-10" dirty="0">
                <a:latin typeface="Calibri"/>
                <a:cs typeface="Calibri"/>
              </a:rPr>
              <a:t>June</a:t>
            </a:r>
            <a:r>
              <a:rPr sz="1900" i="1" spc="-5" dirty="0">
                <a:latin typeface="Calibri"/>
                <a:cs typeface="Calibri"/>
              </a:rPr>
              <a:t> </a:t>
            </a:r>
            <a:r>
              <a:rPr sz="1900" i="1" dirty="0">
                <a:latin typeface="Calibri"/>
                <a:cs typeface="Calibri"/>
              </a:rPr>
              <a:t>16</a:t>
            </a:r>
            <a:r>
              <a:rPr sz="1875" i="1" baseline="26666" dirty="0">
                <a:latin typeface="Calibri"/>
                <a:cs typeface="Calibri"/>
              </a:rPr>
              <a:t>th</a:t>
            </a:r>
            <a:r>
              <a:rPr sz="1900" i="1" dirty="0">
                <a:latin typeface="Calibri"/>
                <a:cs typeface="Calibri"/>
              </a:rPr>
              <a:t>,</a:t>
            </a:r>
            <a:r>
              <a:rPr sz="1900" i="1" spc="-20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2022</a:t>
            </a:r>
            <a:endParaRPr sz="1900" dirty="0">
              <a:latin typeface="Calibri"/>
              <a:cs typeface="Calibri"/>
            </a:endParaRPr>
          </a:p>
          <a:p>
            <a:pPr marL="1841500">
              <a:lnSpc>
                <a:spcPct val="100000"/>
              </a:lnSpc>
            </a:pPr>
            <a:r>
              <a:rPr sz="1900" i="1" spc="-5" dirty="0">
                <a:latin typeface="Calibri"/>
                <a:cs typeface="Calibri"/>
              </a:rPr>
              <a:t>:</a:t>
            </a:r>
            <a:r>
              <a:rPr sz="1900" i="1" spc="409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10:50</a:t>
            </a:r>
            <a:r>
              <a:rPr sz="1900" i="1" spc="-10" dirty="0">
                <a:latin typeface="Calibri"/>
                <a:cs typeface="Calibri"/>
              </a:rPr>
              <a:t> AM</a:t>
            </a:r>
            <a:r>
              <a:rPr sz="1900" i="1" spc="5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– </a:t>
            </a:r>
            <a:r>
              <a:rPr sz="1900" i="1" spc="-10" dirty="0">
                <a:latin typeface="Calibri"/>
                <a:cs typeface="Calibri"/>
              </a:rPr>
              <a:t>Finish</a:t>
            </a:r>
            <a:endParaRPr sz="1900" dirty="0">
              <a:latin typeface="Calibri"/>
              <a:cs typeface="Calibri"/>
            </a:endParaRPr>
          </a:p>
          <a:p>
            <a:pPr marL="1841500">
              <a:lnSpc>
                <a:spcPct val="100000"/>
              </a:lnSpc>
            </a:pPr>
            <a:r>
              <a:rPr sz="1900" i="1" spc="-5" dirty="0">
                <a:latin typeface="Calibri"/>
                <a:cs typeface="Calibri"/>
              </a:rPr>
              <a:t>:</a:t>
            </a:r>
            <a:r>
              <a:rPr sz="1900" i="1" spc="409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Graha</a:t>
            </a:r>
            <a:r>
              <a:rPr sz="1900" i="1" spc="-10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Irama</a:t>
            </a:r>
            <a:r>
              <a:rPr sz="1900" i="1" spc="-10" dirty="0">
                <a:latin typeface="Calibri"/>
                <a:cs typeface="Calibri"/>
              </a:rPr>
              <a:t> </a:t>
            </a:r>
            <a:r>
              <a:rPr sz="1900" i="1" spc="5" dirty="0">
                <a:latin typeface="Calibri"/>
                <a:cs typeface="Calibri"/>
              </a:rPr>
              <a:t>8</a:t>
            </a:r>
            <a:r>
              <a:rPr sz="1875" i="1" spc="7" baseline="26666" dirty="0">
                <a:latin typeface="Calibri"/>
                <a:cs typeface="Calibri"/>
              </a:rPr>
              <a:t>th</a:t>
            </a:r>
            <a:r>
              <a:rPr sz="1875" i="1" spc="179" baseline="26666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Floor</a:t>
            </a:r>
            <a:endParaRPr sz="1900" dirty="0">
              <a:latin typeface="Calibri"/>
              <a:cs typeface="Calibri"/>
            </a:endParaRPr>
          </a:p>
          <a:p>
            <a:pPr marL="2012314" marR="43180">
              <a:lnSpc>
                <a:spcPct val="100000"/>
              </a:lnSpc>
            </a:pPr>
            <a:r>
              <a:rPr sz="1900" i="1" spc="-5" dirty="0">
                <a:latin typeface="Calibri"/>
                <a:cs typeface="Calibri"/>
              </a:rPr>
              <a:t>Jl.</a:t>
            </a:r>
            <a:r>
              <a:rPr sz="1900" i="1" spc="-20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H.R.</a:t>
            </a:r>
            <a:r>
              <a:rPr sz="1900" i="1" dirty="0">
                <a:latin typeface="Calibri"/>
                <a:cs typeface="Calibri"/>
              </a:rPr>
              <a:t> </a:t>
            </a:r>
            <a:r>
              <a:rPr sz="1900" i="1" spc="-5" dirty="0">
                <a:latin typeface="Calibri"/>
                <a:cs typeface="Calibri"/>
              </a:rPr>
              <a:t>Rasuna</a:t>
            </a:r>
            <a:r>
              <a:rPr sz="1900" i="1" spc="10" dirty="0">
                <a:latin typeface="Calibri"/>
                <a:cs typeface="Calibri"/>
              </a:rPr>
              <a:t> </a:t>
            </a:r>
            <a:r>
              <a:rPr sz="1900" i="1" spc="-10" dirty="0">
                <a:latin typeface="Calibri"/>
                <a:cs typeface="Calibri"/>
              </a:rPr>
              <a:t>Said</a:t>
            </a:r>
            <a:r>
              <a:rPr sz="1900" i="1" spc="-5" dirty="0">
                <a:latin typeface="Calibri"/>
                <a:cs typeface="Calibri"/>
              </a:rPr>
              <a:t> Block </a:t>
            </a:r>
            <a:r>
              <a:rPr sz="1900" i="1" spc="-10" dirty="0">
                <a:latin typeface="Calibri"/>
                <a:cs typeface="Calibri"/>
              </a:rPr>
              <a:t>X-</a:t>
            </a:r>
            <a:r>
              <a:rPr lang="en-US" sz="1900" i="1" spc="-10" dirty="0">
                <a:latin typeface="Calibri"/>
                <a:cs typeface="Calibri"/>
              </a:rPr>
              <a:t>1</a:t>
            </a:r>
            <a:r>
              <a:rPr sz="1900" i="1" spc="-10" dirty="0">
                <a:latin typeface="Calibri"/>
                <a:cs typeface="Calibri"/>
              </a:rPr>
              <a:t> </a:t>
            </a:r>
            <a:r>
              <a:rPr sz="1900" i="1" spc="-415" dirty="0">
                <a:latin typeface="Calibri"/>
                <a:cs typeface="Calibri"/>
              </a:rPr>
              <a:t> </a:t>
            </a:r>
            <a:r>
              <a:rPr sz="1900" i="1" spc="-20" dirty="0">
                <a:latin typeface="Calibri"/>
                <a:cs typeface="Calibri"/>
              </a:rPr>
              <a:t>Kav</a:t>
            </a:r>
            <a:r>
              <a:rPr sz="1900" i="1" spc="-15" dirty="0">
                <a:latin typeface="Calibri"/>
                <a:cs typeface="Calibri"/>
              </a:rPr>
              <a:t> </a:t>
            </a:r>
            <a:r>
              <a:rPr sz="1900" i="1" spc="-10" dirty="0">
                <a:latin typeface="Calibri"/>
                <a:cs typeface="Calibri"/>
              </a:rPr>
              <a:t>1-2,</a:t>
            </a:r>
            <a:r>
              <a:rPr sz="1900" i="1" spc="15" dirty="0">
                <a:latin typeface="Calibri"/>
                <a:cs typeface="Calibri"/>
              </a:rPr>
              <a:t> </a:t>
            </a:r>
            <a:r>
              <a:rPr sz="1900" i="1" spc="-10" dirty="0">
                <a:latin typeface="Calibri"/>
                <a:cs typeface="Calibri"/>
              </a:rPr>
              <a:t>Kuningan</a:t>
            </a:r>
            <a:endParaRPr sz="1900" dirty="0">
              <a:latin typeface="Calibri"/>
              <a:cs typeface="Calibri"/>
            </a:endParaRPr>
          </a:p>
          <a:p>
            <a:pPr marL="2012314">
              <a:lnSpc>
                <a:spcPct val="100000"/>
              </a:lnSpc>
            </a:pPr>
            <a:r>
              <a:rPr sz="1900" i="1" spc="-20" dirty="0">
                <a:latin typeface="Calibri"/>
                <a:cs typeface="Calibri"/>
              </a:rPr>
              <a:t>Jakarta </a:t>
            </a:r>
            <a:r>
              <a:rPr sz="1900" i="1" spc="-10" dirty="0">
                <a:latin typeface="Calibri"/>
                <a:cs typeface="Calibri"/>
              </a:rPr>
              <a:t>Selatan</a:t>
            </a:r>
            <a:r>
              <a:rPr sz="1900" i="1" spc="15" dirty="0">
                <a:latin typeface="Calibri"/>
                <a:cs typeface="Calibri"/>
              </a:rPr>
              <a:t> </a:t>
            </a:r>
            <a:r>
              <a:rPr sz="1900" i="1" spc="-10" dirty="0">
                <a:latin typeface="Calibri"/>
                <a:cs typeface="Calibri"/>
              </a:rPr>
              <a:t>12950.</a:t>
            </a:r>
            <a:endParaRPr sz="19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442671" y="208915"/>
            <a:ext cx="5996940" cy="642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75" dirty="0"/>
              <a:t>RAPAT</a:t>
            </a:r>
            <a:r>
              <a:rPr spc="-15" dirty="0"/>
              <a:t> </a:t>
            </a:r>
            <a:r>
              <a:rPr dirty="0"/>
              <a:t>UMUM</a:t>
            </a:r>
            <a:r>
              <a:rPr spc="-30" dirty="0"/>
              <a:t> </a:t>
            </a:r>
            <a:r>
              <a:rPr spc="-10" dirty="0"/>
              <a:t>PEMEGANG</a:t>
            </a:r>
            <a:r>
              <a:rPr spc="-25" dirty="0"/>
              <a:t> </a:t>
            </a:r>
            <a:r>
              <a:rPr spc="-5" dirty="0"/>
              <a:t>SAHAM</a:t>
            </a:r>
            <a:r>
              <a:rPr spc="-30" dirty="0"/>
              <a:t> LUAR </a:t>
            </a:r>
            <a:r>
              <a:rPr spc="-10" dirty="0"/>
              <a:t>BIASA</a:t>
            </a: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1600" i="1" spc="-10" dirty="0">
                <a:latin typeface="Calibri"/>
                <a:cs typeface="Calibri"/>
              </a:rPr>
              <a:t>EXTRAORDINARY</a:t>
            </a:r>
            <a:r>
              <a:rPr sz="1600" i="1" spc="20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GENERAL</a:t>
            </a:r>
            <a:r>
              <a:rPr sz="1600" i="1" dirty="0">
                <a:latin typeface="Calibri"/>
                <a:cs typeface="Calibri"/>
              </a:rPr>
              <a:t> </a:t>
            </a:r>
            <a:r>
              <a:rPr sz="1600" i="1" spc="-5" dirty="0">
                <a:latin typeface="Calibri"/>
                <a:cs typeface="Calibri"/>
              </a:rPr>
              <a:t>MEETING</a:t>
            </a:r>
            <a:r>
              <a:rPr sz="1600" i="1" spc="5" dirty="0">
                <a:latin typeface="Calibri"/>
                <a:cs typeface="Calibri"/>
              </a:rPr>
              <a:t> </a:t>
            </a:r>
            <a:r>
              <a:rPr sz="1600" i="1" spc="-5" dirty="0">
                <a:latin typeface="Calibri"/>
                <a:cs typeface="Calibri"/>
              </a:rPr>
              <a:t>OF</a:t>
            </a:r>
            <a:r>
              <a:rPr sz="1600" i="1" dirty="0">
                <a:latin typeface="Calibri"/>
                <a:cs typeface="Calibri"/>
              </a:rPr>
              <a:t> </a:t>
            </a:r>
            <a:r>
              <a:rPr sz="1600" i="1" spc="-5" dirty="0">
                <a:latin typeface="Calibri"/>
                <a:cs typeface="Calibri"/>
              </a:rPr>
              <a:t>SHAREHOLDERS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2671" y="208915"/>
            <a:ext cx="2590165" cy="642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</a:t>
            </a:r>
            <a:r>
              <a:rPr spc="-195" dirty="0"/>
              <a:t>AT</a:t>
            </a:r>
            <a:r>
              <a:rPr dirty="0"/>
              <a:t>A </a:t>
            </a:r>
            <a:r>
              <a:rPr spc="-35" dirty="0"/>
              <a:t>A</a:t>
            </a:r>
            <a:r>
              <a:rPr spc="-5" dirty="0"/>
              <a:t>CAR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RA</a:t>
            </a:r>
            <a:r>
              <a:rPr spc="-175" dirty="0"/>
              <a:t>P</a:t>
            </a:r>
            <a:r>
              <a:rPr spc="-195" dirty="0"/>
              <a:t>A</a:t>
            </a:r>
            <a:r>
              <a:rPr dirty="0"/>
              <a:t>T</a:t>
            </a: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1600" i="1" spc="-15" dirty="0">
                <a:latin typeface="Calibri"/>
                <a:cs typeface="Calibri"/>
              </a:rPr>
              <a:t>AGENDA</a:t>
            </a:r>
            <a:r>
              <a:rPr sz="1600" i="1" spc="-10" dirty="0">
                <a:latin typeface="Calibri"/>
                <a:cs typeface="Calibri"/>
              </a:rPr>
              <a:t> </a:t>
            </a:r>
            <a:r>
              <a:rPr sz="1600" i="1" spc="-5" dirty="0">
                <a:latin typeface="Calibri"/>
                <a:cs typeface="Calibri"/>
              </a:rPr>
              <a:t>OF </a:t>
            </a:r>
            <a:r>
              <a:rPr sz="1600" i="1" spc="-10" dirty="0">
                <a:latin typeface="Calibri"/>
                <a:cs typeface="Calibri"/>
              </a:rPr>
              <a:t>THE</a:t>
            </a:r>
            <a:r>
              <a:rPr sz="1600" i="1" spc="-20" dirty="0">
                <a:latin typeface="Calibri"/>
                <a:cs typeface="Calibri"/>
              </a:rPr>
              <a:t> </a:t>
            </a:r>
            <a:r>
              <a:rPr sz="1600" i="1" spc="-5" dirty="0">
                <a:latin typeface="Calibri"/>
                <a:cs typeface="Calibri"/>
              </a:rPr>
              <a:t>MEETING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40663" y="1046949"/>
            <a:ext cx="5431790" cy="475615"/>
            <a:chOff x="740663" y="1046949"/>
            <a:chExt cx="5431790" cy="47561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7427" y="1072934"/>
              <a:ext cx="5414772" cy="34590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40663" y="1046949"/>
              <a:ext cx="1274064" cy="47552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3335" y="1098803"/>
              <a:ext cx="5312664" cy="243839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783336" y="1098803"/>
            <a:ext cx="5313045" cy="24384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35"/>
              </a:spcBef>
            </a:pP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400" b="1" spc="-18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2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CA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3336" y="1472183"/>
            <a:ext cx="5313045" cy="1324610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22225" rIns="0" bIns="0" rtlCol="0">
            <a:spAutoFit/>
          </a:bodyPr>
          <a:lstStyle/>
          <a:p>
            <a:pPr algn="just">
              <a:lnSpc>
                <a:spcPct val="100000"/>
              </a:lnSpc>
              <a:spcBef>
                <a:spcPts val="175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Persetujuan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atas</a:t>
            </a:r>
            <a:r>
              <a:rPr sz="1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perubahan</a:t>
            </a:r>
            <a:r>
              <a:rPr sz="1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beberapa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ketentuan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dalam</a:t>
            </a:r>
            <a:r>
              <a:rPr sz="1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Anggaran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Dasar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Perseroan.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</a:pP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200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enjelasan: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Perseroan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 akan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mengusulkan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 dalam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RUPSLB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untuk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memperoleh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persetujuan atas perubahan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anggaran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dasar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Perseroan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dan memberikan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kewenangan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kepada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Direksi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Perseroan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untuk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Menyusun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serta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menyatakan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 kembali</a:t>
            </a:r>
            <a:r>
              <a:rPr sz="1200" spc="25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seluruh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anggaran</a:t>
            </a:r>
            <a:r>
              <a:rPr sz="1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dasar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Perseroan.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14313" y="1082801"/>
            <a:ext cx="66103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i="1" spc="-75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1400" b="1" i="1" dirty="0">
                <a:solidFill>
                  <a:srgbClr val="404040"/>
                </a:solidFill>
                <a:latin typeface="Calibri"/>
                <a:cs typeface="Calibri"/>
              </a:rPr>
              <a:t>GEN</a:t>
            </a:r>
            <a:r>
              <a:rPr sz="1400" b="1" i="1" spc="-20" dirty="0">
                <a:solidFill>
                  <a:srgbClr val="404040"/>
                </a:solidFill>
                <a:latin typeface="Calibri"/>
                <a:cs typeface="Calibri"/>
              </a:rPr>
              <a:t>D</a:t>
            </a:r>
            <a:r>
              <a:rPr sz="1400" b="1" i="1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740663" y="2976333"/>
            <a:ext cx="5431790" cy="475615"/>
            <a:chOff x="740663" y="2976333"/>
            <a:chExt cx="5431790" cy="475615"/>
          </a:xfrm>
        </p:grpSpPr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7427" y="3002318"/>
              <a:ext cx="5414772" cy="345909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40663" y="2976333"/>
              <a:ext cx="4317492" cy="475526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3335" y="3028187"/>
              <a:ext cx="5312664" cy="243839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783336" y="3028188"/>
            <a:ext cx="5313045" cy="24384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35"/>
              </a:spcBef>
            </a:pP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USULAN PERUBAHAN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ANGGARAN</a:t>
            </a:r>
            <a:r>
              <a:rPr sz="14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DASAR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PERSEROAN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83336" y="3401567"/>
            <a:ext cx="5313045" cy="2432685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22860" rIns="0" bIns="0" rtlCol="0">
            <a:spAutoFit/>
          </a:bodyPr>
          <a:lstStyle/>
          <a:p>
            <a:pPr marL="342265" indent="-342900">
              <a:lnSpc>
                <a:spcPct val="100000"/>
              </a:lnSpc>
              <a:spcBef>
                <a:spcPts val="180"/>
              </a:spcBef>
              <a:buAutoNum type="alphaLcParenR"/>
              <a:tabLst>
                <a:tab pos="342265" algn="l"/>
                <a:tab pos="342900" algn="l"/>
              </a:tabLst>
            </a:pP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Pasal</a:t>
            </a:r>
            <a:r>
              <a:rPr sz="1200" spc="1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14</a:t>
            </a:r>
            <a:r>
              <a:rPr sz="1200" spc="1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30" dirty="0">
                <a:solidFill>
                  <a:srgbClr val="FFFFFF"/>
                </a:solidFill>
                <a:latin typeface="Calibri"/>
                <a:cs typeface="Calibri"/>
              </a:rPr>
              <a:t>(Tata</a:t>
            </a:r>
            <a:r>
              <a:rPr sz="1200" spc="1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Tertib,</a:t>
            </a:r>
            <a:r>
              <a:rPr sz="1200" spc="1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Kuorum,</a:t>
            </a:r>
            <a:r>
              <a:rPr sz="1200" spc="1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Hak</a:t>
            </a:r>
            <a:r>
              <a:rPr sz="1200" spc="1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Suara</a:t>
            </a:r>
            <a:r>
              <a:rPr sz="1200" spc="1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dan</a:t>
            </a:r>
            <a:r>
              <a:rPr sz="1200" spc="1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Keputusan</a:t>
            </a:r>
            <a:r>
              <a:rPr sz="1200" spc="1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dalam</a:t>
            </a:r>
            <a:r>
              <a:rPr sz="1200" spc="1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Rapat</a:t>
            </a:r>
            <a:r>
              <a:rPr sz="1200" spc="1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Umum </a:t>
            </a:r>
            <a:r>
              <a:rPr sz="1200" spc="-25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Pemegang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Saham)</a:t>
            </a:r>
            <a:endParaRPr sz="1200">
              <a:latin typeface="Calibri"/>
              <a:cs typeface="Calibri"/>
            </a:endParaRPr>
          </a:p>
          <a:p>
            <a:pPr marL="519430" lvl="1" indent="-172720">
              <a:lnSpc>
                <a:spcPct val="100000"/>
              </a:lnSpc>
              <a:buFont typeface="Arial MT"/>
              <a:buChar char="•"/>
              <a:tabLst>
                <a:tab pos="519430" algn="l"/>
                <a:tab pos="1437005" algn="l"/>
                <a:tab pos="2206625" algn="l"/>
                <a:tab pos="2755265" algn="l"/>
                <a:tab pos="3383279" algn="l"/>
                <a:tab pos="4134485" algn="l"/>
                <a:tab pos="4511040" algn="l"/>
              </a:tabLst>
            </a:pP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ny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es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ai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n	</a:t>
            </a:r>
            <a:r>
              <a:rPr sz="1200" spc="-45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et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n	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te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spc="-3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ait	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um	</a:t>
            </a:r>
            <a:r>
              <a:rPr sz="1200" spc="-45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eh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n	d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n	p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bi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an 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keputusan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Rapat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atas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agenda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Rapat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Umum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Pemegang Saham.</a:t>
            </a:r>
            <a:endParaRPr sz="12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Clr>
                <a:srgbClr val="FFFFFF"/>
              </a:buClr>
              <a:buFont typeface="Arial MT"/>
              <a:buChar char="•"/>
            </a:pPr>
            <a:endParaRPr sz="12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Clr>
                <a:srgbClr val="FFFFFF"/>
              </a:buClr>
              <a:buFont typeface="Arial MT"/>
              <a:buChar char="•"/>
            </a:pPr>
            <a:endParaRPr sz="1150">
              <a:latin typeface="Calibri"/>
              <a:cs typeface="Calibri"/>
            </a:endParaRPr>
          </a:p>
          <a:p>
            <a:pPr marL="334645" indent="-335915">
              <a:lnSpc>
                <a:spcPct val="100000"/>
              </a:lnSpc>
              <a:buAutoNum type="alphaLcParenR"/>
              <a:tabLst>
                <a:tab pos="334645" algn="l"/>
                <a:tab pos="335280" algn="l"/>
              </a:tabLst>
            </a:pP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Pasal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15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(Direksi)</a:t>
            </a:r>
            <a:endParaRPr sz="1200">
              <a:latin typeface="Calibri"/>
              <a:cs typeface="Calibri"/>
            </a:endParaRPr>
          </a:p>
          <a:p>
            <a:pPr marL="513080" lvl="1" indent="-172720">
              <a:lnSpc>
                <a:spcPct val="100000"/>
              </a:lnSpc>
              <a:buFont typeface="Arial MT"/>
              <a:buChar char="•"/>
              <a:tabLst>
                <a:tab pos="513715" algn="l"/>
              </a:tabLst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Penyesuaian</a:t>
            </a:r>
            <a:r>
              <a:rPr sz="12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beberapa</a:t>
            </a:r>
            <a:r>
              <a:rPr sz="1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ketentuan,</a:t>
            </a:r>
            <a:r>
              <a:rPr sz="12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antara</a:t>
            </a:r>
            <a:r>
              <a:rPr sz="12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lain</a:t>
            </a:r>
            <a:r>
              <a:rPr sz="12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terkait</a:t>
            </a:r>
            <a:r>
              <a:rPr sz="12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jumlah</a:t>
            </a:r>
            <a:r>
              <a:rPr sz="12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anggota</a:t>
            </a:r>
            <a:r>
              <a:rPr sz="12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dan </a:t>
            </a:r>
            <a:r>
              <a:rPr sz="1200" spc="-2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masa</a:t>
            </a:r>
            <a:r>
              <a:rPr sz="1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jabatan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anggota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Direksi.</a:t>
            </a:r>
            <a:endParaRPr sz="12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Clr>
                <a:srgbClr val="FFFFFF"/>
              </a:buClr>
              <a:buFont typeface="Arial MT"/>
              <a:buChar char="•"/>
            </a:pPr>
            <a:endParaRPr sz="12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Clr>
                <a:srgbClr val="FFFFFF"/>
              </a:buClr>
              <a:buFont typeface="Arial MT"/>
              <a:buChar char="•"/>
            </a:pPr>
            <a:endParaRPr sz="1150">
              <a:latin typeface="Calibri"/>
              <a:cs typeface="Calibri"/>
            </a:endParaRPr>
          </a:p>
          <a:p>
            <a:pPr marL="319405" indent="-320675">
              <a:lnSpc>
                <a:spcPct val="100000"/>
              </a:lnSpc>
              <a:buAutoNum type="alphaLcParenR"/>
              <a:tabLst>
                <a:tab pos="319405" algn="l"/>
                <a:tab pos="320040" algn="l"/>
              </a:tabLst>
            </a:pP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Pasal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16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(Tugas,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Tanggung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Jawab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dan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Wewenang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Direksi)</a:t>
            </a:r>
            <a:endParaRPr sz="1200">
              <a:latin typeface="Calibri"/>
              <a:cs typeface="Calibri"/>
            </a:endParaRPr>
          </a:p>
          <a:p>
            <a:pPr marL="513080" lvl="1" indent="-172720">
              <a:lnSpc>
                <a:spcPct val="100000"/>
              </a:lnSpc>
              <a:buFont typeface="Arial MT"/>
              <a:buChar char="•"/>
              <a:tabLst>
                <a:tab pos="513715" algn="l"/>
              </a:tabLst>
            </a:pP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Penyesuaian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ketentuan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terkait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pembatasan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wewenang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anggota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Direksi.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80" marR="133350" algn="just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Approval</a:t>
            </a:r>
            <a:r>
              <a:rPr dirty="0"/>
              <a:t> </a:t>
            </a:r>
            <a:r>
              <a:rPr spc="-5" dirty="0"/>
              <a:t>of</a:t>
            </a:r>
            <a:r>
              <a:rPr dirty="0"/>
              <a:t> </a:t>
            </a:r>
            <a:r>
              <a:rPr spc="-10" dirty="0"/>
              <a:t>Adjustment</a:t>
            </a:r>
            <a:r>
              <a:rPr spc="-5" dirty="0"/>
              <a:t> to</a:t>
            </a:r>
            <a:r>
              <a:rPr dirty="0"/>
              <a:t> </a:t>
            </a:r>
            <a:r>
              <a:rPr spc="-5" dirty="0"/>
              <a:t>several</a:t>
            </a:r>
            <a:r>
              <a:rPr dirty="0"/>
              <a:t> </a:t>
            </a:r>
            <a:r>
              <a:rPr spc="-5" dirty="0"/>
              <a:t>provisions</a:t>
            </a:r>
            <a:r>
              <a:rPr dirty="0"/>
              <a:t> </a:t>
            </a:r>
            <a:r>
              <a:rPr spc="-5" dirty="0"/>
              <a:t>of</a:t>
            </a:r>
            <a:r>
              <a:rPr dirty="0"/>
              <a:t> </a:t>
            </a:r>
            <a:r>
              <a:rPr spc="-5" dirty="0"/>
              <a:t>the</a:t>
            </a:r>
            <a:r>
              <a:rPr dirty="0"/>
              <a:t> </a:t>
            </a:r>
            <a:r>
              <a:rPr spc="-15" dirty="0"/>
              <a:t>Company’s</a:t>
            </a:r>
            <a:r>
              <a:rPr spc="-10" dirty="0"/>
              <a:t> </a:t>
            </a:r>
            <a:r>
              <a:rPr spc="-5" dirty="0"/>
              <a:t>Article</a:t>
            </a:r>
            <a:r>
              <a:rPr spc="265" dirty="0"/>
              <a:t> </a:t>
            </a:r>
            <a:r>
              <a:rPr spc="-20" dirty="0"/>
              <a:t>of </a:t>
            </a:r>
            <a:r>
              <a:rPr spc="-15" dirty="0"/>
              <a:t> </a:t>
            </a:r>
            <a:r>
              <a:rPr spc="-5" dirty="0"/>
              <a:t>Association.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/>
          </a:p>
          <a:p>
            <a:pPr marL="17780" marR="128270" algn="just">
              <a:lnSpc>
                <a:spcPct val="100000"/>
              </a:lnSpc>
            </a:pPr>
            <a:r>
              <a:rPr u="sng" spc="-5" dirty="0">
                <a:uFill>
                  <a:solidFill>
                    <a:srgbClr val="000000"/>
                  </a:solidFill>
                </a:uFill>
              </a:rPr>
              <a:t>Description:</a:t>
            </a:r>
            <a:r>
              <a:rPr dirty="0"/>
              <a:t> </a:t>
            </a:r>
            <a:r>
              <a:rPr spc="-5" dirty="0"/>
              <a:t>The</a:t>
            </a:r>
            <a:r>
              <a:rPr dirty="0"/>
              <a:t> </a:t>
            </a:r>
            <a:r>
              <a:rPr spc="-15" dirty="0"/>
              <a:t>Company</a:t>
            </a:r>
            <a:r>
              <a:rPr spc="-10" dirty="0"/>
              <a:t> </a:t>
            </a:r>
            <a:r>
              <a:rPr spc="-5" dirty="0"/>
              <a:t>will</a:t>
            </a:r>
            <a:r>
              <a:rPr dirty="0"/>
              <a:t> </a:t>
            </a:r>
            <a:r>
              <a:rPr spc="-5" dirty="0"/>
              <a:t>propose</a:t>
            </a:r>
            <a:r>
              <a:rPr dirty="0"/>
              <a:t> in</a:t>
            </a:r>
            <a:r>
              <a:rPr spc="5" dirty="0"/>
              <a:t> </a:t>
            </a:r>
            <a:r>
              <a:rPr spc="-5" dirty="0"/>
              <a:t>the</a:t>
            </a:r>
            <a:r>
              <a:rPr dirty="0"/>
              <a:t> </a:t>
            </a:r>
            <a:r>
              <a:rPr spc="-5" dirty="0"/>
              <a:t>EGMS</a:t>
            </a:r>
            <a:r>
              <a:rPr dirty="0"/>
              <a:t> </a:t>
            </a:r>
            <a:r>
              <a:rPr spc="-5" dirty="0"/>
              <a:t>to</a:t>
            </a:r>
            <a:r>
              <a:rPr dirty="0"/>
              <a:t> </a:t>
            </a:r>
            <a:r>
              <a:rPr spc="-10" dirty="0"/>
              <a:t>obtain</a:t>
            </a:r>
            <a:r>
              <a:rPr spc="-5" dirty="0"/>
              <a:t> </a:t>
            </a:r>
            <a:r>
              <a:rPr spc="-10" dirty="0"/>
              <a:t>approval</a:t>
            </a:r>
            <a:r>
              <a:rPr spc="-5" dirty="0"/>
              <a:t> </a:t>
            </a:r>
            <a:r>
              <a:rPr spc="-10" dirty="0"/>
              <a:t>for </a:t>
            </a:r>
            <a:r>
              <a:rPr spc="-5" dirty="0"/>
              <a:t> </a:t>
            </a:r>
            <a:r>
              <a:rPr spc="-10" dirty="0"/>
              <a:t>adjustment </a:t>
            </a:r>
            <a:r>
              <a:rPr spc="-5" dirty="0"/>
              <a:t>to the articles of </a:t>
            </a:r>
            <a:r>
              <a:rPr spc="-10" dirty="0"/>
              <a:t>association </a:t>
            </a:r>
            <a:r>
              <a:rPr spc="-5" dirty="0"/>
              <a:t>of the </a:t>
            </a:r>
            <a:r>
              <a:rPr spc="-10" dirty="0"/>
              <a:t>Company </a:t>
            </a:r>
            <a:r>
              <a:rPr spc="-5" dirty="0"/>
              <a:t>and authorize the Board of </a:t>
            </a:r>
            <a:r>
              <a:rPr dirty="0"/>
              <a:t> </a:t>
            </a:r>
            <a:r>
              <a:rPr spc="-5" dirty="0"/>
              <a:t>Directors </a:t>
            </a:r>
            <a:r>
              <a:rPr spc="-10" dirty="0"/>
              <a:t>of</a:t>
            </a:r>
            <a:r>
              <a:rPr spc="-5" dirty="0"/>
              <a:t> the </a:t>
            </a:r>
            <a:r>
              <a:rPr spc="-10" dirty="0"/>
              <a:t>Company</a:t>
            </a:r>
            <a:r>
              <a:rPr spc="-5" dirty="0"/>
              <a:t> to prepare and </a:t>
            </a:r>
            <a:r>
              <a:rPr spc="-10" dirty="0"/>
              <a:t>restate </a:t>
            </a:r>
            <a:r>
              <a:rPr spc="-5" dirty="0"/>
              <a:t>all the</a:t>
            </a:r>
            <a:r>
              <a:rPr spc="260" dirty="0"/>
              <a:t> </a:t>
            </a:r>
            <a:r>
              <a:rPr spc="-5" dirty="0"/>
              <a:t>articles</a:t>
            </a:r>
            <a:r>
              <a:rPr spc="260" dirty="0"/>
              <a:t> </a:t>
            </a:r>
            <a:r>
              <a:rPr spc="-10" dirty="0"/>
              <a:t>of</a:t>
            </a:r>
            <a:r>
              <a:rPr spc="250" dirty="0"/>
              <a:t> </a:t>
            </a:r>
            <a:r>
              <a:rPr spc="-5" dirty="0"/>
              <a:t>association </a:t>
            </a:r>
            <a:r>
              <a:rPr spc="-20" dirty="0"/>
              <a:t>of </a:t>
            </a:r>
            <a:r>
              <a:rPr spc="-15" dirty="0"/>
              <a:t> </a:t>
            </a:r>
            <a:r>
              <a:rPr spc="-5" dirty="0"/>
              <a:t>the</a:t>
            </a:r>
            <a:r>
              <a:rPr spc="-10" dirty="0"/>
              <a:t> Company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/>
          </a:p>
          <a:p>
            <a:pPr marL="12700">
              <a:lnSpc>
                <a:spcPct val="100000"/>
              </a:lnSpc>
            </a:pPr>
            <a:r>
              <a:rPr sz="1300" b="1" spc="-10" dirty="0">
                <a:latin typeface="Calibri"/>
                <a:cs typeface="Calibri"/>
              </a:rPr>
              <a:t>THE</a:t>
            </a:r>
            <a:r>
              <a:rPr sz="1300" b="1" spc="20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PROPOSED</a:t>
            </a:r>
            <a:r>
              <a:rPr sz="1300" b="1" spc="60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AMENDMENT</a:t>
            </a:r>
            <a:r>
              <a:rPr sz="1300" b="1" spc="40" dirty="0">
                <a:latin typeface="Calibri"/>
                <a:cs typeface="Calibri"/>
              </a:rPr>
              <a:t> </a:t>
            </a:r>
            <a:r>
              <a:rPr sz="1300" b="1" spc="-20" dirty="0">
                <a:latin typeface="Calibri"/>
                <a:cs typeface="Calibri"/>
              </a:rPr>
              <a:t>TO</a:t>
            </a:r>
            <a:r>
              <a:rPr sz="1300" b="1" spc="15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THE</a:t>
            </a:r>
            <a:r>
              <a:rPr sz="1300" b="1" spc="20" dirty="0">
                <a:latin typeface="Calibri"/>
                <a:cs typeface="Calibri"/>
              </a:rPr>
              <a:t> </a:t>
            </a:r>
            <a:r>
              <a:rPr sz="1300" b="1" spc="-20" dirty="0">
                <a:latin typeface="Calibri"/>
                <a:cs typeface="Calibri"/>
              </a:rPr>
              <a:t>COMPANY'S</a:t>
            </a:r>
            <a:r>
              <a:rPr sz="1300" b="1" spc="40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ARTICLES</a:t>
            </a:r>
            <a:r>
              <a:rPr sz="1300" b="1" spc="15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OF</a:t>
            </a:r>
            <a:r>
              <a:rPr sz="1300" b="1" spc="20" dirty="0">
                <a:latin typeface="Calibri"/>
                <a:cs typeface="Calibri"/>
              </a:rPr>
              <a:t> </a:t>
            </a:r>
            <a:r>
              <a:rPr sz="1300" b="1" spc="-20" dirty="0">
                <a:latin typeface="Calibri"/>
                <a:cs typeface="Calibri"/>
              </a:rPr>
              <a:t>ASSOCIATION</a:t>
            </a:r>
            <a:endParaRPr sz="13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50">
              <a:latin typeface="Calibri"/>
              <a:cs typeface="Calibri"/>
            </a:endParaRPr>
          </a:p>
          <a:p>
            <a:pPr marL="360680" marR="129539" indent="-342900" algn="just">
              <a:lnSpc>
                <a:spcPct val="100000"/>
              </a:lnSpc>
              <a:buAutoNum type="alphaLcParenR"/>
              <a:tabLst>
                <a:tab pos="361315" algn="l"/>
              </a:tabLst>
            </a:pPr>
            <a:r>
              <a:rPr dirty="0"/>
              <a:t>Article</a:t>
            </a:r>
            <a:r>
              <a:rPr spc="5" dirty="0"/>
              <a:t> </a:t>
            </a:r>
            <a:r>
              <a:rPr dirty="0"/>
              <a:t>14</a:t>
            </a:r>
            <a:r>
              <a:rPr spc="5" dirty="0"/>
              <a:t> </a:t>
            </a:r>
            <a:r>
              <a:rPr spc="-5" dirty="0"/>
              <a:t>(Code</a:t>
            </a:r>
            <a:r>
              <a:rPr dirty="0"/>
              <a:t> </a:t>
            </a:r>
            <a:r>
              <a:rPr spc="-5" dirty="0"/>
              <a:t>of</a:t>
            </a:r>
            <a:r>
              <a:rPr dirty="0"/>
              <a:t> </a:t>
            </a:r>
            <a:r>
              <a:rPr spc="-5" dirty="0"/>
              <a:t>Conduct,</a:t>
            </a:r>
            <a:r>
              <a:rPr dirty="0"/>
              <a:t> </a:t>
            </a:r>
            <a:r>
              <a:rPr spc="-5" dirty="0"/>
              <a:t>Quorum,</a:t>
            </a:r>
            <a:r>
              <a:rPr dirty="0"/>
              <a:t> </a:t>
            </a:r>
            <a:r>
              <a:rPr spc="-10" dirty="0"/>
              <a:t>Voting</a:t>
            </a:r>
            <a:r>
              <a:rPr spc="-5" dirty="0"/>
              <a:t> Rights</a:t>
            </a:r>
            <a:r>
              <a:rPr dirty="0"/>
              <a:t> </a:t>
            </a:r>
            <a:r>
              <a:rPr spc="-5" dirty="0"/>
              <a:t>and</a:t>
            </a:r>
            <a:r>
              <a:rPr dirty="0"/>
              <a:t> </a:t>
            </a:r>
            <a:r>
              <a:rPr spc="-5" dirty="0"/>
              <a:t>Decisions</a:t>
            </a:r>
            <a:r>
              <a:rPr dirty="0"/>
              <a:t> </a:t>
            </a:r>
            <a:r>
              <a:rPr spc="-10" dirty="0"/>
              <a:t>at</a:t>
            </a:r>
            <a:r>
              <a:rPr spc="-5" dirty="0"/>
              <a:t> the </a:t>
            </a:r>
            <a:r>
              <a:rPr dirty="0"/>
              <a:t> </a:t>
            </a:r>
            <a:r>
              <a:rPr spc="-5" dirty="0"/>
              <a:t>General</a:t>
            </a:r>
            <a:r>
              <a:rPr spc="10" dirty="0"/>
              <a:t> </a:t>
            </a:r>
            <a:r>
              <a:rPr spc="-5" dirty="0"/>
              <a:t>Meeting</a:t>
            </a:r>
            <a:r>
              <a:rPr spc="-15" dirty="0"/>
              <a:t> </a:t>
            </a:r>
            <a:r>
              <a:rPr spc="-5" dirty="0"/>
              <a:t>of Shareholders)</a:t>
            </a:r>
          </a:p>
          <a:p>
            <a:pPr marL="537210" marR="128270" lvl="1" indent="-172720" algn="just">
              <a:lnSpc>
                <a:spcPct val="100000"/>
              </a:lnSpc>
              <a:buFont typeface="Arial MT"/>
              <a:buChar char="•"/>
              <a:tabLst>
                <a:tab pos="537845" algn="l"/>
              </a:tabLst>
            </a:pPr>
            <a:r>
              <a:rPr sz="1200" i="1" spc="-5" dirty="0">
                <a:latin typeface="Calibri"/>
                <a:cs typeface="Calibri"/>
              </a:rPr>
              <a:t>Adjustment </a:t>
            </a:r>
            <a:r>
              <a:rPr sz="1200" i="1" spc="-10" dirty="0">
                <a:latin typeface="Calibri"/>
                <a:cs typeface="Calibri"/>
              </a:rPr>
              <a:t>of provisions </a:t>
            </a:r>
            <a:r>
              <a:rPr sz="1200" i="1" spc="-5" dirty="0">
                <a:latin typeface="Calibri"/>
                <a:cs typeface="Calibri"/>
              </a:rPr>
              <a:t>related to the quorum of </a:t>
            </a:r>
            <a:r>
              <a:rPr sz="1200" i="1" spc="-10" dirty="0">
                <a:latin typeface="Calibri"/>
                <a:cs typeface="Calibri"/>
              </a:rPr>
              <a:t>attendance </a:t>
            </a:r>
            <a:r>
              <a:rPr sz="1200" i="1" spc="-5" dirty="0">
                <a:latin typeface="Calibri"/>
                <a:cs typeface="Calibri"/>
              </a:rPr>
              <a:t>and decision 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making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of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Meeting</a:t>
            </a:r>
            <a:r>
              <a:rPr sz="1200" i="1" spc="-5" dirty="0">
                <a:latin typeface="Calibri"/>
                <a:cs typeface="Calibri"/>
              </a:rPr>
              <a:t> on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the</a:t>
            </a:r>
            <a:r>
              <a:rPr sz="1200" i="1" spc="-5" dirty="0">
                <a:latin typeface="Calibri"/>
                <a:cs typeface="Calibri"/>
              </a:rPr>
              <a:t> agenda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of</a:t>
            </a:r>
            <a:r>
              <a:rPr sz="1200" i="1" spc="-5" dirty="0">
                <a:latin typeface="Calibri"/>
                <a:cs typeface="Calibri"/>
              </a:rPr>
              <a:t> the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General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Meeting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20" dirty="0">
                <a:latin typeface="Calibri"/>
                <a:cs typeface="Calibri"/>
              </a:rPr>
              <a:t>of </a:t>
            </a:r>
            <a:r>
              <a:rPr sz="1200" i="1" spc="-1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Shareholders.</a:t>
            </a:r>
            <a:endParaRPr sz="12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Arial MT"/>
              <a:buChar char="•"/>
            </a:pPr>
            <a:endParaRPr sz="1150"/>
          </a:p>
          <a:p>
            <a:pPr marL="351790" indent="-33464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351790" algn="l"/>
                <a:tab pos="352425" algn="l"/>
              </a:tabLst>
            </a:pPr>
            <a:r>
              <a:rPr dirty="0"/>
              <a:t>Article</a:t>
            </a:r>
            <a:r>
              <a:rPr spc="-15" dirty="0"/>
              <a:t> </a:t>
            </a:r>
            <a:r>
              <a:rPr dirty="0"/>
              <a:t>15</a:t>
            </a:r>
            <a:r>
              <a:rPr spc="-10" dirty="0"/>
              <a:t> </a:t>
            </a:r>
            <a:r>
              <a:rPr spc="-5" dirty="0"/>
              <a:t>(Board of</a:t>
            </a:r>
            <a:r>
              <a:rPr spc="-15" dirty="0"/>
              <a:t> </a:t>
            </a:r>
            <a:r>
              <a:rPr spc="-5" dirty="0"/>
              <a:t>Directors)</a:t>
            </a:r>
          </a:p>
          <a:p>
            <a:pPr marL="531495" marR="129539" lvl="1" indent="-172720" algn="just">
              <a:lnSpc>
                <a:spcPct val="100000"/>
              </a:lnSpc>
              <a:buFont typeface="Arial MT"/>
              <a:buChar char="•"/>
              <a:tabLst>
                <a:tab pos="532130" algn="l"/>
              </a:tabLst>
            </a:pPr>
            <a:r>
              <a:rPr sz="1200" i="1" spc="-5" dirty="0">
                <a:latin typeface="Calibri"/>
                <a:cs typeface="Calibri"/>
              </a:rPr>
              <a:t>Adjustment to several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provisions, including the number</a:t>
            </a:r>
            <a:r>
              <a:rPr sz="1200" i="1" spc="26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of</a:t>
            </a:r>
            <a:r>
              <a:rPr sz="1200" i="1" spc="26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members </a:t>
            </a:r>
            <a:r>
              <a:rPr sz="1200" i="1" spc="-10" dirty="0">
                <a:latin typeface="Calibri"/>
                <a:cs typeface="Calibri"/>
              </a:rPr>
              <a:t>and </a:t>
            </a:r>
            <a:r>
              <a:rPr sz="1200" i="1" spc="-5" dirty="0">
                <a:latin typeface="Calibri"/>
                <a:cs typeface="Calibri"/>
              </a:rPr>
              <a:t> the term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of office</a:t>
            </a:r>
            <a:r>
              <a:rPr sz="1200" i="1" spc="-1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of</a:t>
            </a:r>
            <a:r>
              <a:rPr sz="1200" i="1" spc="1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members</a:t>
            </a:r>
            <a:r>
              <a:rPr sz="1200" i="1" spc="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of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the Board</a:t>
            </a:r>
            <a:r>
              <a:rPr sz="1200" i="1" spc="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of Directors.</a:t>
            </a:r>
            <a:endParaRPr sz="12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Arial MT"/>
              <a:buChar char="•"/>
            </a:pPr>
            <a:endParaRPr sz="1150"/>
          </a:p>
          <a:p>
            <a:pPr marL="336550" indent="-319405">
              <a:lnSpc>
                <a:spcPct val="100000"/>
              </a:lnSpc>
              <a:buFont typeface="Calibri"/>
              <a:buAutoNum type="alphaLcParenR"/>
              <a:tabLst>
                <a:tab pos="336550" algn="l"/>
                <a:tab pos="337185" algn="l"/>
              </a:tabLst>
            </a:pPr>
            <a:r>
              <a:rPr i="0" dirty="0">
                <a:latin typeface="Calibri"/>
                <a:cs typeface="Calibri"/>
              </a:rPr>
              <a:t>Article</a:t>
            </a:r>
            <a:r>
              <a:rPr i="0" spc="10" dirty="0">
                <a:latin typeface="Calibri"/>
                <a:cs typeface="Calibri"/>
              </a:rPr>
              <a:t> </a:t>
            </a:r>
            <a:r>
              <a:rPr i="0" dirty="0">
                <a:latin typeface="Calibri"/>
                <a:cs typeface="Calibri"/>
              </a:rPr>
              <a:t>16</a:t>
            </a:r>
            <a:r>
              <a:rPr i="0" spc="15" dirty="0">
                <a:latin typeface="Calibri"/>
                <a:cs typeface="Calibri"/>
              </a:rPr>
              <a:t> </a:t>
            </a:r>
            <a:r>
              <a:rPr i="0" spc="-5" dirty="0">
                <a:latin typeface="Calibri"/>
                <a:cs typeface="Calibri"/>
              </a:rPr>
              <a:t>(Duties,</a:t>
            </a:r>
            <a:r>
              <a:rPr i="0" spc="-15" dirty="0">
                <a:latin typeface="Calibri"/>
                <a:cs typeface="Calibri"/>
              </a:rPr>
              <a:t> </a:t>
            </a:r>
            <a:r>
              <a:rPr i="0" spc="-5" dirty="0">
                <a:latin typeface="Calibri"/>
                <a:cs typeface="Calibri"/>
              </a:rPr>
              <a:t>Responsibilities</a:t>
            </a:r>
            <a:r>
              <a:rPr i="0" dirty="0">
                <a:latin typeface="Calibri"/>
                <a:cs typeface="Calibri"/>
              </a:rPr>
              <a:t> and</a:t>
            </a:r>
            <a:r>
              <a:rPr i="0" spc="-5" dirty="0">
                <a:latin typeface="Calibri"/>
                <a:cs typeface="Calibri"/>
              </a:rPr>
              <a:t> Authorities</a:t>
            </a:r>
            <a:r>
              <a:rPr i="0" spc="-10" dirty="0">
                <a:latin typeface="Calibri"/>
                <a:cs typeface="Calibri"/>
              </a:rPr>
              <a:t> </a:t>
            </a:r>
            <a:r>
              <a:rPr i="0" dirty="0">
                <a:latin typeface="Calibri"/>
                <a:cs typeface="Calibri"/>
              </a:rPr>
              <a:t>of</a:t>
            </a:r>
            <a:r>
              <a:rPr i="0" spc="5" dirty="0">
                <a:latin typeface="Calibri"/>
                <a:cs typeface="Calibri"/>
              </a:rPr>
              <a:t> </a:t>
            </a:r>
            <a:r>
              <a:rPr i="0" dirty="0">
                <a:latin typeface="Calibri"/>
                <a:cs typeface="Calibri"/>
              </a:rPr>
              <a:t>the</a:t>
            </a:r>
            <a:r>
              <a:rPr i="0" spc="-15" dirty="0">
                <a:latin typeface="Calibri"/>
                <a:cs typeface="Calibri"/>
              </a:rPr>
              <a:t> </a:t>
            </a:r>
            <a:r>
              <a:rPr i="0" spc="-5" dirty="0">
                <a:latin typeface="Calibri"/>
                <a:cs typeface="Calibri"/>
              </a:rPr>
              <a:t>Board</a:t>
            </a:r>
            <a:r>
              <a:rPr i="0" spc="5" dirty="0">
                <a:latin typeface="Calibri"/>
                <a:cs typeface="Calibri"/>
              </a:rPr>
              <a:t> </a:t>
            </a:r>
            <a:r>
              <a:rPr i="0" dirty="0">
                <a:latin typeface="Calibri"/>
                <a:cs typeface="Calibri"/>
              </a:rPr>
              <a:t>of</a:t>
            </a:r>
            <a:r>
              <a:rPr i="0" spc="5" dirty="0">
                <a:latin typeface="Calibri"/>
                <a:cs typeface="Calibri"/>
              </a:rPr>
              <a:t> </a:t>
            </a:r>
            <a:r>
              <a:rPr i="0" spc="-10" dirty="0">
                <a:latin typeface="Calibri"/>
                <a:cs typeface="Calibri"/>
              </a:rPr>
              <a:t>Directors)</a:t>
            </a:r>
          </a:p>
          <a:p>
            <a:pPr marL="531495" marR="302895" lvl="1" indent="-172720">
              <a:lnSpc>
                <a:spcPct val="100000"/>
              </a:lnSpc>
              <a:buFont typeface="Arial MT"/>
              <a:buChar char="•"/>
              <a:tabLst>
                <a:tab pos="532130" algn="l"/>
              </a:tabLst>
            </a:pPr>
            <a:r>
              <a:rPr sz="1200" spc="-5" dirty="0">
                <a:latin typeface="Calibri"/>
                <a:cs typeface="Calibri"/>
              </a:rPr>
              <a:t>Adjustment of provisions related to </a:t>
            </a:r>
            <a:r>
              <a:rPr sz="1200" dirty="0">
                <a:latin typeface="Calibri"/>
                <a:cs typeface="Calibri"/>
              </a:rPr>
              <a:t>limiting the </a:t>
            </a:r>
            <a:r>
              <a:rPr sz="1200" spc="-5" dirty="0">
                <a:latin typeface="Calibri"/>
                <a:cs typeface="Calibri"/>
              </a:rPr>
              <a:t>authority of members of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Board of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Directors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1999" cy="6857997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48284" y="1319822"/>
              <a:ext cx="5414772" cy="34590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31520" y="1293837"/>
              <a:ext cx="4317492" cy="475526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74191" y="1345691"/>
              <a:ext cx="5312664" cy="243839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774191" y="1345691"/>
            <a:ext cx="5313045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30"/>
              </a:spcBef>
            </a:pP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USULAN PERUBAHAN 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ANGGARAN</a:t>
            </a:r>
            <a:r>
              <a:rPr sz="14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DASAR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PERSEROAN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74191" y="1676400"/>
            <a:ext cx="5313045" cy="2286000"/>
          </a:xfrm>
          <a:custGeom>
            <a:avLst/>
            <a:gdLst/>
            <a:ahLst/>
            <a:cxnLst/>
            <a:rect l="l" t="t" r="r" b="b"/>
            <a:pathLst>
              <a:path w="5313045" h="1508760">
                <a:moveTo>
                  <a:pt x="5312664" y="0"/>
                </a:moveTo>
                <a:lnTo>
                  <a:pt x="0" y="0"/>
                </a:lnTo>
                <a:lnTo>
                  <a:pt x="0" y="1508760"/>
                </a:lnTo>
                <a:lnTo>
                  <a:pt x="5312664" y="1508760"/>
                </a:lnTo>
                <a:lnTo>
                  <a:pt x="5312664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 txBox="1"/>
          <p:nvPr/>
        </p:nvSpPr>
        <p:spPr>
          <a:xfrm>
            <a:off x="926400" y="1769363"/>
            <a:ext cx="5008245" cy="2095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030" indent="-367665">
              <a:lnSpc>
                <a:spcPct val="100000"/>
              </a:lnSpc>
              <a:spcBef>
                <a:spcPts val="100"/>
              </a:spcBef>
              <a:buAutoNum type="alphaLcParenR" startAt="5"/>
              <a:tabLst>
                <a:tab pos="367030" algn="l"/>
                <a:tab pos="367665" algn="l"/>
              </a:tabLst>
            </a:pPr>
            <a:r>
              <a:rPr lang="en-US" sz="1200" spc="-5" dirty="0" err="1">
                <a:solidFill>
                  <a:srgbClr val="FFFFFF"/>
                </a:solidFill>
                <a:latin typeface="Calibri"/>
                <a:cs typeface="Calibri"/>
              </a:rPr>
              <a:t>Pasal</a:t>
            </a:r>
            <a:r>
              <a:rPr lang="en-US" sz="1200" spc="-5" dirty="0">
                <a:solidFill>
                  <a:srgbClr val="FFFFFF"/>
                </a:solidFill>
                <a:latin typeface="Calibri"/>
                <a:cs typeface="Calibri"/>
              </a:rPr>
              <a:t> 17 (</a:t>
            </a:r>
            <a:r>
              <a:rPr lang="en-US" sz="1200" spc="-5" dirty="0" err="1">
                <a:solidFill>
                  <a:srgbClr val="FFFFFF"/>
                </a:solidFill>
                <a:latin typeface="Calibri"/>
                <a:cs typeface="Calibri"/>
              </a:rPr>
              <a:t>Rapat</a:t>
            </a:r>
            <a:r>
              <a:rPr lang="en-US" sz="1200" spc="-5" dirty="0">
                <a:solidFill>
                  <a:srgbClr val="FFFFFF"/>
                </a:solidFill>
                <a:latin typeface="Calibri"/>
                <a:cs typeface="Calibri"/>
              </a:rPr>
              <a:t> Dewan </a:t>
            </a:r>
            <a:r>
              <a:rPr lang="en-US" sz="1200" spc="-5" dirty="0" err="1">
                <a:solidFill>
                  <a:srgbClr val="FFFFFF"/>
                </a:solidFill>
                <a:latin typeface="Calibri"/>
                <a:cs typeface="Calibri"/>
              </a:rPr>
              <a:t>Direksi</a:t>
            </a:r>
            <a:r>
              <a:rPr lang="en-US" sz="1200" spc="-5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</a:p>
          <a:p>
            <a:pPr marL="515938" indent="-117475"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574675" algn="l"/>
                <a:tab pos="690563" algn="l"/>
              </a:tabLst>
            </a:pPr>
            <a:r>
              <a:rPr lang="en-US"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200" spc="-5" dirty="0" err="1">
                <a:solidFill>
                  <a:srgbClr val="FFFFFF"/>
                </a:solidFill>
                <a:latin typeface="Calibri"/>
                <a:cs typeface="Calibri"/>
              </a:rPr>
              <a:t>Penyesuaian</a:t>
            </a:r>
            <a:r>
              <a:rPr lang="en-US" sz="1200" spc="-1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en-US" sz="1200" spc="-15" dirty="0" err="1">
                <a:solidFill>
                  <a:srgbClr val="FFFFFF"/>
                </a:solidFill>
                <a:latin typeface="Calibri"/>
                <a:cs typeface="Calibri"/>
              </a:rPr>
              <a:t>ketentuan</a:t>
            </a:r>
            <a:r>
              <a:rPr lang="en-US" sz="1200" spc="-15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en-US" sz="1200" spc="-5" dirty="0" err="1">
                <a:solidFill>
                  <a:srgbClr val="FFFFFF"/>
                </a:solidFill>
                <a:latin typeface="Calibri"/>
                <a:cs typeface="Calibri"/>
              </a:rPr>
              <a:t>mengenai</a:t>
            </a:r>
            <a:r>
              <a:rPr lang="en-US" sz="1200" spc="-5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en-US" sz="1200" spc="-10" dirty="0" err="1">
                <a:solidFill>
                  <a:srgbClr val="FFFFFF"/>
                </a:solidFill>
                <a:latin typeface="Calibri"/>
                <a:cs typeface="Calibri"/>
              </a:rPr>
              <a:t>penetapan</a:t>
            </a:r>
            <a:r>
              <a:rPr lang="en-US" sz="1200" spc="-1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en-US" sz="1200" spc="-10" dirty="0" err="1">
                <a:solidFill>
                  <a:srgbClr val="FFFFFF"/>
                </a:solidFill>
                <a:latin typeface="Calibri"/>
                <a:cs typeface="Calibri"/>
              </a:rPr>
              <a:t>kuorum</a:t>
            </a:r>
            <a:r>
              <a:rPr lang="en-US" sz="1200" spc="-1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en-US" sz="1200" spc="-10" dirty="0" err="1">
                <a:solidFill>
                  <a:srgbClr val="FFFFFF"/>
                </a:solidFill>
                <a:latin typeface="Calibri"/>
                <a:cs typeface="Calibri"/>
              </a:rPr>
              <a:t>pengambilan</a:t>
            </a:r>
            <a:r>
              <a:rPr lang="en-US" sz="1200" spc="-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lang="en-US"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tabLst>
                <a:tab pos="367030" algn="l"/>
                <a:tab pos="367665" algn="l"/>
              </a:tabLst>
            </a:pPr>
            <a:endParaRPr lang="en-US" sz="1200" spc="-5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228600" indent="-228600">
              <a:lnSpc>
                <a:spcPct val="100000"/>
              </a:lnSpc>
              <a:spcBef>
                <a:spcPts val="100"/>
              </a:spcBef>
              <a:buFont typeface="+mj-lt"/>
              <a:buAutoNum type="alphaLcParenR" startAt="6"/>
              <a:tabLst>
                <a:tab pos="367030" algn="l"/>
                <a:tab pos="367665" algn="l"/>
              </a:tabLst>
            </a:pPr>
            <a:r>
              <a:rPr lang="en-US" sz="1200" spc="-5" dirty="0" err="1">
                <a:solidFill>
                  <a:srgbClr val="FFFFFF"/>
                </a:solidFill>
                <a:latin typeface="Calibri"/>
                <a:cs typeface="Calibri"/>
              </a:rPr>
              <a:t>Pasal</a:t>
            </a:r>
            <a:r>
              <a:rPr lang="en-US" sz="1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200" dirty="0">
                <a:solidFill>
                  <a:srgbClr val="FFFFFF"/>
                </a:solidFill>
                <a:latin typeface="Calibri"/>
                <a:cs typeface="Calibri"/>
              </a:rPr>
              <a:t>18</a:t>
            </a:r>
            <a:r>
              <a:rPr lang="en-US" sz="1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200" spc="-5" dirty="0">
                <a:solidFill>
                  <a:srgbClr val="FFFFFF"/>
                </a:solidFill>
                <a:latin typeface="Calibri"/>
                <a:cs typeface="Calibri"/>
              </a:rPr>
              <a:t>(Dewan</a:t>
            </a:r>
            <a:r>
              <a:rPr lang="en-US" sz="1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200" spc="-5" dirty="0" err="1">
                <a:solidFill>
                  <a:srgbClr val="FFFFFF"/>
                </a:solidFill>
                <a:latin typeface="Calibri"/>
                <a:cs typeface="Calibri"/>
              </a:rPr>
              <a:t>Komisaris</a:t>
            </a:r>
            <a:r>
              <a:rPr lang="en-US" sz="1200" spc="-5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lang="en-US" sz="1200" dirty="0">
              <a:latin typeface="Calibri"/>
              <a:cs typeface="Calibri"/>
            </a:endParaRPr>
          </a:p>
          <a:p>
            <a:pPr marL="513080" marR="5080" lvl="1" indent="-120650">
              <a:lnSpc>
                <a:spcPct val="100000"/>
              </a:lnSpc>
              <a:buFont typeface="Arial MT"/>
              <a:buChar char="•"/>
              <a:tabLst>
                <a:tab pos="513715" algn="l"/>
              </a:tabLst>
            </a:pPr>
            <a:r>
              <a:rPr sz="1200" spc="-5" dirty="0" err="1">
                <a:solidFill>
                  <a:srgbClr val="FFFFFF"/>
                </a:solidFill>
                <a:latin typeface="Calibri"/>
                <a:cs typeface="Calibri"/>
              </a:rPr>
              <a:t>Penyesuaian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beberapa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ketentuan, antara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lain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terkait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jumlah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anggota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dan </a:t>
            </a:r>
            <a:r>
              <a:rPr sz="1200" spc="-2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masa</a:t>
            </a:r>
            <a:r>
              <a:rPr sz="1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jabatan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anggota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Dewan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 err="1">
                <a:solidFill>
                  <a:srgbClr val="FFFFFF"/>
                </a:solidFill>
                <a:latin typeface="Calibri"/>
                <a:cs typeface="Calibri"/>
              </a:rPr>
              <a:t>Komisaris</a:t>
            </a:r>
            <a:r>
              <a:rPr lang="en-US" sz="1200" spc="-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</a:p>
          <a:p>
            <a:pPr marL="392430" marR="5080" lvl="1">
              <a:lnSpc>
                <a:spcPct val="100000"/>
              </a:lnSpc>
              <a:tabLst>
                <a:tab pos="513715" algn="l"/>
              </a:tabLst>
            </a:pPr>
            <a:endParaRPr lang="en-US" sz="1200" spc="-5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228600" indent="-228600">
              <a:lnSpc>
                <a:spcPct val="100000"/>
              </a:lnSpc>
              <a:spcBef>
                <a:spcPts val="100"/>
              </a:spcBef>
              <a:buFont typeface="+mj-lt"/>
              <a:buAutoNum type="alphaLcParenR" startAt="6"/>
            </a:pPr>
            <a:r>
              <a:rPr lang="en-US" sz="1200" spc="-5" dirty="0" err="1">
                <a:solidFill>
                  <a:srgbClr val="FFFFFF"/>
                </a:solidFill>
                <a:latin typeface="Calibri"/>
                <a:cs typeface="Calibri"/>
              </a:rPr>
              <a:t>Pasal</a:t>
            </a:r>
            <a:r>
              <a:rPr lang="en-US" sz="1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200" dirty="0">
                <a:solidFill>
                  <a:srgbClr val="FFFFFF"/>
                </a:solidFill>
                <a:latin typeface="Calibri"/>
                <a:cs typeface="Calibri"/>
              </a:rPr>
              <a:t>20</a:t>
            </a:r>
            <a:r>
              <a:rPr lang="en-US" sz="1200" spc="-5" dirty="0">
                <a:solidFill>
                  <a:srgbClr val="FFFFFF"/>
                </a:solidFill>
                <a:latin typeface="Calibri"/>
                <a:cs typeface="Calibri"/>
              </a:rPr>
              <a:t> (</a:t>
            </a:r>
            <a:r>
              <a:rPr lang="en-US" sz="1200" spc="-5" dirty="0" err="1">
                <a:solidFill>
                  <a:srgbClr val="FFFFFF"/>
                </a:solidFill>
                <a:latin typeface="Calibri"/>
                <a:cs typeface="Calibri"/>
              </a:rPr>
              <a:t>Rapat</a:t>
            </a:r>
            <a:r>
              <a:rPr lang="en-US" sz="1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200" spc="-5" dirty="0">
                <a:solidFill>
                  <a:srgbClr val="FFFFFF"/>
                </a:solidFill>
                <a:latin typeface="Calibri"/>
                <a:cs typeface="Calibri"/>
              </a:rPr>
              <a:t>Dewan</a:t>
            </a:r>
            <a:r>
              <a:rPr lang="en-US" sz="1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200" spc="-5" dirty="0" err="1">
                <a:solidFill>
                  <a:srgbClr val="FFFFFF"/>
                </a:solidFill>
                <a:latin typeface="Calibri"/>
                <a:cs typeface="Calibri"/>
              </a:rPr>
              <a:t>Komisaris</a:t>
            </a:r>
            <a:r>
              <a:rPr lang="en-US" sz="1200" spc="-5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lang="en-US" sz="1200" dirty="0">
              <a:latin typeface="Calibri"/>
              <a:cs typeface="Calibri"/>
            </a:endParaRPr>
          </a:p>
          <a:p>
            <a:pPr marL="515938" indent="-117475">
              <a:buFont typeface="Arial MT"/>
              <a:buChar char="•"/>
              <a:tabLst>
                <a:tab pos="282575" algn="l"/>
                <a:tab pos="515938" algn="l"/>
                <a:tab pos="3494088" algn="l"/>
                <a:tab pos="4143375" algn="l"/>
              </a:tabLst>
            </a:pPr>
            <a:r>
              <a:rPr lang="en-US" sz="1200" spc="-10" dirty="0" err="1">
                <a:solidFill>
                  <a:srgbClr val="FFFFFF"/>
                </a:solidFill>
                <a:latin typeface="Calibri"/>
                <a:cs typeface="Calibri"/>
              </a:rPr>
              <a:t>Penyesuaian</a:t>
            </a:r>
            <a:r>
              <a:rPr lang="en-US" sz="1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200" spc="-10" dirty="0" err="1">
                <a:solidFill>
                  <a:srgbClr val="FFFFFF"/>
                </a:solidFill>
                <a:latin typeface="Calibri"/>
                <a:cs typeface="Calibri"/>
              </a:rPr>
              <a:t>ketentuan</a:t>
            </a:r>
            <a:r>
              <a:rPr lang="en-US" sz="1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200" spc="-10" dirty="0" err="1">
                <a:solidFill>
                  <a:srgbClr val="FFFFFF"/>
                </a:solidFill>
                <a:latin typeface="Calibri"/>
                <a:cs typeface="Calibri"/>
              </a:rPr>
              <a:t>mengenai</a:t>
            </a:r>
            <a:r>
              <a:rPr lang="en-US" sz="1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200" spc="-10" dirty="0" err="1">
                <a:solidFill>
                  <a:srgbClr val="FFFFFF"/>
                </a:solidFill>
                <a:latin typeface="Calibri"/>
                <a:cs typeface="Calibri"/>
              </a:rPr>
              <a:t>penetapan</a:t>
            </a:r>
            <a:r>
              <a:rPr lang="en-US" sz="1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200" spc="-10" dirty="0" err="1">
                <a:solidFill>
                  <a:srgbClr val="FFFFFF"/>
                </a:solidFill>
                <a:latin typeface="Calibri"/>
                <a:cs typeface="Calibri"/>
              </a:rPr>
              <a:t>kuorum</a:t>
            </a:r>
            <a:r>
              <a:rPr lang="en-US" sz="1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200" spc="-10" dirty="0" err="1">
                <a:solidFill>
                  <a:srgbClr val="FFFFFF"/>
                </a:solidFill>
                <a:latin typeface="Calibri"/>
                <a:cs typeface="Calibri"/>
              </a:rPr>
              <a:t>pengambilan</a:t>
            </a:r>
            <a:r>
              <a:rPr lang="en-US" sz="1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200" spc="-10" dirty="0" err="1">
                <a:solidFill>
                  <a:srgbClr val="FFFFFF"/>
                </a:solidFill>
                <a:latin typeface="Calibri"/>
                <a:cs typeface="Calibri"/>
              </a:rPr>
              <a:t>keputusan</a:t>
            </a:r>
            <a:r>
              <a:rPr lang="en-US" sz="1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200" spc="-10" dirty="0" err="1">
                <a:solidFill>
                  <a:srgbClr val="FFFFFF"/>
                </a:solidFill>
                <a:latin typeface="Calibri"/>
                <a:cs typeface="Calibri"/>
              </a:rPr>
              <a:t>rapat</a:t>
            </a:r>
            <a:r>
              <a:rPr lang="en-US" sz="1200" spc="-10" dirty="0">
                <a:solidFill>
                  <a:srgbClr val="FFFFFF"/>
                </a:solidFill>
                <a:latin typeface="Calibri"/>
                <a:cs typeface="Calibri"/>
              </a:rPr>
              <a:t> Dewan </a:t>
            </a:r>
            <a:r>
              <a:rPr lang="en-US" sz="1200" spc="-10" dirty="0" err="1">
                <a:solidFill>
                  <a:srgbClr val="FFFFFF"/>
                </a:solidFill>
                <a:latin typeface="Calibri"/>
                <a:cs typeface="Calibri"/>
              </a:rPr>
              <a:t>Komisaris</a:t>
            </a:r>
            <a:r>
              <a:rPr lang="en-US" sz="1200" spc="-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lang="en-US" sz="12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87515" y="1371600"/>
            <a:ext cx="5313045" cy="242053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i="1" spc="-10" dirty="0">
                <a:latin typeface="Calibri"/>
                <a:cs typeface="Calibri"/>
              </a:rPr>
              <a:t>THE</a:t>
            </a:r>
            <a:r>
              <a:rPr sz="1300" b="1" i="1" spc="20" dirty="0">
                <a:latin typeface="Calibri"/>
                <a:cs typeface="Calibri"/>
              </a:rPr>
              <a:t> </a:t>
            </a:r>
            <a:r>
              <a:rPr sz="1300" b="1" i="1" spc="-10" dirty="0">
                <a:latin typeface="Calibri"/>
                <a:cs typeface="Calibri"/>
              </a:rPr>
              <a:t>PROPOSED</a:t>
            </a:r>
            <a:r>
              <a:rPr sz="1300" b="1" i="1" spc="60" dirty="0">
                <a:latin typeface="Calibri"/>
                <a:cs typeface="Calibri"/>
              </a:rPr>
              <a:t> </a:t>
            </a:r>
            <a:r>
              <a:rPr sz="1300" b="1" i="1" spc="-10" dirty="0">
                <a:latin typeface="Calibri"/>
                <a:cs typeface="Calibri"/>
              </a:rPr>
              <a:t>AMENDMENT</a:t>
            </a:r>
            <a:r>
              <a:rPr sz="1300" b="1" i="1" spc="40" dirty="0">
                <a:latin typeface="Calibri"/>
                <a:cs typeface="Calibri"/>
              </a:rPr>
              <a:t> </a:t>
            </a:r>
            <a:r>
              <a:rPr sz="1300" b="1" i="1" spc="-20" dirty="0">
                <a:latin typeface="Calibri"/>
                <a:cs typeface="Calibri"/>
              </a:rPr>
              <a:t>TO</a:t>
            </a:r>
            <a:r>
              <a:rPr sz="1300" b="1" i="1" spc="15" dirty="0">
                <a:latin typeface="Calibri"/>
                <a:cs typeface="Calibri"/>
              </a:rPr>
              <a:t> </a:t>
            </a:r>
            <a:r>
              <a:rPr sz="1300" b="1" i="1" spc="-10" dirty="0">
                <a:latin typeface="Calibri"/>
                <a:cs typeface="Calibri"/>
              </a:rPr>
              <a:t>THE</a:t>
            </a:r>
            <a:r>
              <a:rPr sz="1300" b="1" i="1" spc="20" dirty="0">
                <a:latin typeface="Calibri"/>
                <a:cs typeface="Calibri"/>
              </a:rPr>
              <a:t> </a:t>
            </a:r>
            <a:r>
              <a:rPr sz="1300" b="1" i="1" spc="-20" dirty="0">
                <a:latin typeface="Calibri"/>
                <a:cs typeface="Calibri"/>
              </a:rPr>
              <a:t>COMPANY'S</a:t>
            </a:r>
            <a:r>
              <a:rPr sz="1300" b="1" i="1" spc="40" dirty="0">
                <a:latin typeface="Calibri"/>
                <a:cs typeface="Calibri"/>
              </a:rPr>
              <a:t> </a:t>
            </a:r>
            <a:r>
              <a:rPr sz="1300" b="1" i="1" spc="-10" dirty="0">
                <a:latin typeface="Calibri"/>
                <a:cs typeface="Calibri"/>
              </a:rPr>
              <a:t>ARTICLES</a:t>
            </a:r>
            <a:r>
              <a:rPr sz="1300" b="1" i="1" spc="15" dirty="0">
                <a:latin typeface="Calibri"/>
                <a:cs typeface="Calibri"/>
              </a:rPr>
              <a:t> </a:t>
            </a:r>
            <a:r>
              <a:rPr sz="1300" b="1" i="1" spc="-5" dirty="0">
                <a:latin typeface="Calibri"/>
                <a:cs typeface="Calibri"/>
              </a:rPr>
              <a:t>OF</a:t>
            </a:r>
            <a:r>
              <a:rPr sz="1300" b="1" i="1" spc="20" dirty="0">
                <a:latin typeface="Calibri"/>
                <a:cs typeface="Calibri"/>
              </a:rPr>
              <a:t> </a:t>
            </a:r>
            <a:r>
              <a:rPr sz="1300" b="1" i="1" spc="-20" dirty="0">
                <a:latin typeface="Calibri"/>
                <a:cs typeface="Calibri"/>
              </a:rPr>
              <a:t>ASSOCIATION</a:t>
            </a:r>
            <a:endParaRPr sz="13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 dirty="0">
              <a:latin typeface="Calibri"/>
              <a:cs typeface="Calibri"/>
            </a:endParaRPr>
          </a:p>
          <a:p>
            <a:pPr marL="385445" indent="-367665">
              <a:lnSpc>
                <a:spcPct val="100000"/>
              </a:lnSpc>
              <a:buFont typeface="+mj-lt"/>
              <a:buAutoNum type="alphaLcParenR" startAt="5"/>
              <a:tabLst>
                <a:tab pos="384810" algn="l"/>
                <a:tab pos="385445" algn="l"/>
              </a:tabLst>
            </a:pPr>
            <a:r>
              <a:rPr lang="en-US" sz="1200" dirty="0">
                <a:latin typeface="Calibri"/>
                <a:cs typeface="Calibri"/>
              </a:rPr>
              <a:t>Article 17 (Board of Directors Meeting)</a:t>
            </a:r>
          </a:p>
          <a:p>
            <a:pPr marL="515938" indent="-117475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384810" algn="l"/>
                <a:tab pos="385445" algn="l"/>
              </a:tabLst>
            </a:pPr>
            <a:r>
              <a:rPr lang="en-US" sz="1200" dirty="0">
                <a:latin typeface="Calibri"/>
                <a:cs typeface="Calibri"/>
              </a:rPr>
              <a:t>Adjustment of Provisions related to determination of the decision-making quorum for the Board of Directors meeting.</a:t>
            </a:r>
          </a:p>
          <a:p>
            <a:pPr marL="385445" indent="-367665">
              <a:lnSpc>
                <a:spcPct val="100000"/>
              </a:lnSpc>
              <a:buAutoNum type="alphaLcParenR" startAt="5"/>
              <a:tabLst>
                <a:tab pos="384810" algn="l"/>
                <a:tab pos="385445" algn="l"/>
              </a:tabLst>
            </a:pPr>
            <a:endParaRPr lang="en-US" sz="1200" dirty="0">
              <a:latin typeface="Calibri"/>
              <a:cs typeface="Calibri"/>
            </a:endParaRPr>
          </a:p>
          <a:p>
            <a:pPr marL="385445" indent="-367665">
              <a:lnSpc>
                <a:spcPct val="100000"/>
              </a:lnSpc>
              <a:buFont typeface="+mj-lt"/>
              <a:buAutoNum type="alphaLcParenR" startAt="6"/>
              <a:tabLst>
                <a:tab pos="384810" algn="l"/>
                <a:tab pos="385445" algn="l"/>
              </a:tabLst>
            </a:pPr>
            <a:r>
              <a:rPr sz="1200" dirty="0">
                <a:latin typeface="Calibri"/>
                <a:cs typeface="Calibri"/>
              </a:rPr>
              <a:t>Article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18 </a:t>
            </a:r>
            <a:r>
              <a:rPr sz="1200" spc="-10" dirty="0">
                <a:latin typeface="Calibri"/>
                <a:cs typeface="Calibri"/>
              </a:rPr>
              <a:t>(Board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Commissioners)</a:t>
            </a:r>
            <a:endParaRPr sz="1200" dirty="0">
              <a:latin typeface="Calibri"/>
              <a:cs typeface="Calibri"/>
            </a:endParaRPr>
          </a:p>
          <a:p>
            <a:pPr marL="531495" marR="539750" lvl="1" indent="-111760">
              <a:lnSpc>
                <a:spcPct val="100000"/>
              </a:lnSpc>
              <a:buFont typeface="Arial MT"/>
              <a:buChar char="•"/>
              <a:tabLst>
                <a:tab pos="532130" algn="l"/>
              </a:tabLst>
            </a:pPr>
            <a:r>
              <a:rPr sz="1200" spc="-5" dirty="0">
                <a:latin typeface="Calibri"/>
                <a:cs typeface="Calibri"/>
              </a:rPr>
              <a:t>Adjustment of provisions, including </a:t>
            </a:r>
            <a:r>
              <a:rPr sz="1200" dirty="0">
                <a:latin typeface="Calibri"/>
                <a:cs typeface="Calibri"/>
              </a:rPr>
              <a:t>the number </a:t>
            </a:r>
            <a:r>
              <a:rPr sz="1200" spc="-5" dirty="0">
                <a:latin typeface="Calibri"/>
                <a:cs typeface="Calibri"/>
              </a:rPr>
              <a:t>of members </a:t>
            </a:r>
            <a:r>
              <a:rPr sz="1200" dirty="0">
                <a:latin typeface="Calibri"/>
                <a:cs typeface="Calibri"/>
              </a:rPr>
              <a:t>and the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tenure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members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Board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Commissioners.</a:t>
            </a:r>
            <a:endParaRPr sz="12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Arial MT"/>
              <a:buChar char="•"/>
            </a:pPr>
            <a:endParaRPr sz="1150" dirty="0">
              <a:latin typeface="Calibri"/>
              <a:cs typeface="Calibri"/>
            </a:endParaRPr>
          </a:p>
          <a:p>
            <a:pPr marL="356235" indent="-339090">
              <a:lnSpc>
                <a:spcPct val="100000"/>
              </a:lnSpc>
              <a:spcBef>
                <a:spcPts val="5"/>
              </a:spcBef>
              <a:buAutoNum type="alphaLcParenR" startAt="6"/>
              <a:tabLst>
                <a:tab pos="356235" algn="l"/>
                <a:tab pos="356870" algn="l"/>
              </a:tabLst>
            </a:pPr>
            <a:r>
              <a:rPr sz="1200" dirty="0">
                <a:latin typeface="Calibri"/>
                <a:cs typeface="Calibri"/>
              </a:rPr>
              <a:t>Article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20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(Board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5" dirty="0">
                <a:latin typeface="Calibri"/>
                <a:cs typeface="Calibri"/>
              </a:rPr>
              <a:t> Commissioners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Meeting)</a:t>
            </a:r>
            <a:endParaRPr sz="1200" dirty="0">
              <a:latin typeface="Calibri"/>
              <a:cs typeface="Calibri"/>
            </a:endParaRPr>
          </a:p>
          <a:p>
            <a:pPr marL="530225" marR="128905" lvl="1" indent="-131763">
              <a:lnSpc>
                <a:spcPct val="100000"/>
              </a:lnSpc>
              <a:buFont typeface="Arial MT"/>
              <a:buChar char="•"/>
              <a:tabLst>
                <a:tab pos="532130" algn="l"/>
              </a:tabLst>
            </a:pPr>
            <a:r>
              <a:rPr sz="1200" spc="-5" dirty="0">
                <a:latin typeface="Calibri"/>
                <a:cs typeface="Calibri"/>
              </a:rPr>
              <a:t>Adjustment</a:t>
            </a:r>
            <a:r>
              <a:rPr sz="1200" spc="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Provisions</a:t>
            </a:r>
            <a:r>
              <a:rPr sz="1200" spc="9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related</a:t>
            </a:r>
            <a:r>
              <a:rPr sz="1200" spc="1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determination</a:t>
            </a:r>
            <a:r>
              <a:rPr sz="1200" spc="10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1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decision-making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quorum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for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5" dirty="0">
                <a:latin typeface="Calibri"/>
                <a:cs typeface="Calibri"/>
              </a:rPr>
              <a:t> Board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Commissioners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meeting.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442671" y="208915"/>
            <a:ext cx="2590165" cy="642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</a:t>
            </a:r>
            <a:r>
              <a:rPr spc="-195" dirty="0"/>
              <a:t>AT</a:t>
            </a:r>
            <a:r>
              <a:rPr dirty="0"/>
              <a:t>A </a:t>
            </a:r>
            <a:r>
              <a:rPr spc="-35" dirty="0"/>
              <a:t>A</a:t>
            </a:r>
            <a:r>
              <a:rPr spc="-5" dirty="0"/>
              <a:t>CAR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RA</a:t>
            </a:r>
            <a:r>
              <a:rPr spc="-175" dirty="0"/>
              <a:t>P</a:t>
            </a:r>
            <a:r>
              <a:rPr spc="-195" dirty="0"/>
              <a:t>A</a:t>
            </a:r>
            <a:r>
              <a:rPr dirty="0"/>
              <a:t>T</a:t>
            </a: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1600" i="1" spc="-15" dirty="0">
                <a:latin typeface="Calibri"/>
                <a:cs typeface="Calibri"/>
              </a:rPr>
              <a:t>AGENDA</a:t>
            </a:r>
            <a:r>
              <a:rPr sz="1600" i="1" spc="-10" dirty="0">
                <a:latin typeface="Calibri"/>
                <a:cs typeface="Calibri"/>
              </a:rPr>
              <a:t> </a:t>
            </a:r>
            <a:r>
              <a:rPr sz="1600" i="1" spc="-5" dirty="0">
                <a:latin typeface="Calibri"/>
                <a:cs typeface="Calibri"/>
              </a:rPr>
              <a:t>OF </a:t>
            </a:r>
            <a:r>
              <a:rPr sz="1600" i="1" spc="-10" dirty="0">
                <a:latin typeface="Calibri"/>
                <a:cs typeface="Calibri"/>
              </a:rPr>
              <a:t>THE</a:t>
            </a:r>
            <a:r>
              <a:rPr sz="1600" i="1" spc="-20" dirty="0">
                <a:latin typeface="Calibri"/>
                <a:cs typeface="Calibri"/>
              </a:rPr>
              <a:t> </a:t>
            </a:r>
            <a:r>
              <a:rPr sz="1600" i="1" spc="-5" dirty="0">
                <a:latin typeface="Calibri"/>
                <a:cs typeface="Calibri"/>
              </a:rPr>
              <a:t>MEETING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" y="904874"/>
            <a:ext cx="10286999" cy="534352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1681</Words>
  <Application>Microsoft Office PowerPoint</Application>
  <PresentationFormat>Widescreen</PresentationFormat>
  <Paragraphs>148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MT</vt:lpstr>
      <vt:lpstr>Calibri</vt:lpstr>
      <vt:lpstr>Office Theme</vt:lpstr>
      <vt:lpstr>PowerPoint Presentation</vt:lpstr>
      <vt:lpstr>RAPAT UMUM PEMEGANG SAHAM TAHUNAN ANNUAL GENERAL MEETING OF SHAREHOLDERS</vt:lpstr>
      <vt:lpstr>MATA ACARA RAPAT</vt:lpstr>
      <vt:lpstr>MATA ACARA RAPAT</vt:lpstr>
      <vt:lpstr>MATA ACARA RAPAT AGENDA OF THE MEETING</vt:lpstr>
      <vt:lpstr>RAPAT UMUM PEMEGANG SAHAM LUAR BIASA EXTRAORDINARY GENERAL MEETING OF SHAREHOLDERS</vt:lpstr>
      <vt:lpstr>MATA ACARA RAPAT AGENDA OF THE MEETING</vt:lpstr>
      <vt:lpstr>MATA ACARA RAPAT AGENDA OF THE MEETING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MBSS</dc:creator>
  <cp:lastModifiedBy>Yogi Saputra</cp:lastModifiedBy>
  <cp:revision>2</cp:revision>
  <dcterms:created xsi:type="dcterms:W3CDTF">2022-06-15T03:25:58Z</dcterms:created>
  <dcterms:modified xsi:type="dcterms:W3CDTF">2022-06-15T04:42:26Z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2022-05-25T00:00:00Z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2022-06-15T00:00:00Z</vt:filetime>
  </property>
</Properties>
</file>